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04" r:id="rId3"/>
    <p:sldId id="270" r:id="rId4"/>
    <p:sldId id="318" r:id="rId5"/>
    <p:sldId id="307" r:id="rId6"/>
    <p:sldId id="306" r:id="rId7"/>
    <p:sldId id="317" r:id="rId8"/>
    <p:sldId id="309" r:id="rId9"/>
    <p:sldId id="315" r:id="rId10"/>
    <p:sldId id="311" r:id="rId11"/>
    <p:sldId id="312" r:id="rId12"/>
    <p:sldId id="316" r:id="rId13"/>
    <p:sldId id="313" r:id="rId14"/>
    <p:sldId id="314" r:id="rId15"/>
    <p:sldId id="267" r:id="rId16"/>
    <p:sldId id="273" r:id="rId17"/>
    <p:sldId id="274" r:id="rId18"/>
    <p:sldId id="276" r:id="rId19"/>
    <p:sldId id="278" r:id="rId20"/>
    <p:sldId id="279" r:id="rId21"/>
    <p:sldId id="280" r:id="rId22"/>
    <p:sldId id="281" r:id="rId23"/>
    <p:sldId id="282" r:id="rId24"/>
    <p:sldId id="302" r:id="rId25"/>
    <p:sldId id="283" r:id="rId26"/>
    <p:sldId id="284" r:id="rId27"/>
    <p:sldId id="300" r:id="rId28"/>
    <p:sldId id="285" r:id="rId29"/>
    <p:sldId id="286" r:id="rId30"/>
    <p:sldId id="287" r:id="rId31"/>
    <p:sldId id="288" r:id="rId32"/>
    <p:sldId id="301" r:id="rId33"/>
    <p:sldId id="297" r:id="rId34"/>
    <p:sldId id="298" r:id="rId35"/>
    <p:sldId id="299" r:id="rId36"/>
    <p:sldId id="303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803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0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775D5-B6CD-4715-91F1-DF3099E6A160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3AFC-1DF6-45B8-9C45-F363EF413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775D5-B6CD-4715-91F1-DF3099E6A160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3AFC-1DF6-45B8-9C45-F363EF413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775D5-B6CD-4715-91F1-DF3099E6A160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3AFC-1DF6-45B8-9C45-F363EF413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775D5-B6CD-4715-91F1-DF3099E6A160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253AFC-1DF6-45B8-9C45-F363EF413C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E5775D5-B6CD-4715-91F1-DF3099E6A160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3253AFC-1DF6-45B8-9C45-F363EF413C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775D5-B6CD-4715-91F1-DF3099E6A160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3AFC-1DF6-45B8-9C45-F363EF413C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775D5-B6CD-4715-91F1-DF3099E6A160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3AFC-1DF6-45B8-9C45-F363EF413C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3AFC-1DF6-45B8-9C45-F363EF413C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775D5-B6CD-4715-91F1-DF3099E6A160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775D5-B6CD-4715-91F1-DF3099E6A160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3AFC-1DF6-45B8-9C45-F363EF413C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775D5-B6CD-4715-91F1-DF3099E6A160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3AFC-1DF6-45B8-9C45-F363EF413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E5775D5-B6CD-4715-91F1-DF3099E6A160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3253AFC-1DF6-45B8-9C45-F363EF413C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775D5-B6CD-4715-91F1-DF3099E6A160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3AFC-1DF6-45B8-9C45-F363EF413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775D5-B6CD-4715-91F1-DF3099E6A160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253AFC-1DF6-45B8-9C45-F363EF413C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775D5-B6CD-4715-91F1-DF3099E6A160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3AFC-1DF6-45B8-9C45-F363EF413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775D5-B6CD-4715-91F1-DF3099E6A160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3AFC-1DF6-45B8-9C45-F363EF413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775D5-B6CD-4715-91F1-DF3099E6A160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3AFC-1DF6-45B8-9C45-F363EF413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775D5-B6CD-4715-91F1-DF3099E6A160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3AFC-1DF6-45B8-9C45-F363EF413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775D5-B6CD-4715-91F1-DF3099E6A160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3AFC-1DF6-45B8-9C45-F363EF413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775D5-B6CD-4715-91F1-DF3099E6A160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3AFC-1DF6-45B8-9C45-F363EF413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775D5-B6CD-4715-91F1-DF3099E6A160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3AFC-1DF6-45B8-9C45-F363EF413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775D5-B6CD-4715-91F1-DF3099E6A160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3AFC-1DF6-45B8-9C45-F363EF413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775D5-B6CD-4715-91F1-DF3099E6A160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3AFC-1DF6-45B8-9C45-F363EF413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775D5-B6CD-4715-91F1-DF3099E6A160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53AFC-1DF6-45B8-9C45-F363EF413CD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E5775D5-B6CD-4715-91F1-DF3099E6A160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3253AFC-1DF6-45B8-9C45-F363EF413C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6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7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8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9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2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3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4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5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429000"/>
            <a:ext cx="7772400" cy="1470025"/>
          </a:xfrm>
        </p:spPr>
        <p:txBody>
          <a:bodyPr>
            <a:noAutofit/>
          </a:bodyPr>
          <a:lstStyle/>
          <a:p>
            <a:r>
              <a:rPr lang="en-US" sz="15000" b="1" dirty="0" smtClean="0">
                <a:solidFill>
                  <a:srgbClr val="C00000"/>
                </a:solidFill>
                <a:latin typeface="Vivaldi" pitchFamily="66" charset="0"/>
                <a:cs typeface="Aharoni" pitchFamily="2" charset="-79"/>
              </a:rPr>
              <a:t>Seerah</a:t>
            </a:r>
            <a:endParaRPr lang="en-US" sz="15000" b="1" dirty="0">
              <a:solidFill>
                <a:srgbClr val="C00000"/>
              </a:solidFill>
              <a:latin typeface="Vivaldi" pitchFamily="66" charset="0"/>
              <a:cs typeface="Aharoni" pitchFamily="2" charset="-79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subTitle" idx="1"/>
          </p:nvPr>
        </p:nvSpPr>
        <p:spPr>
          <a:xfrm>
            <a:off x="1371600" y="228600"/>
            <a:ext cx="6400800" cy="17526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CA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CA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ur-PK" sz="96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ur-PK" sz="110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_PDMS_Saleem_QuranFont" pitchFamily="2" charset="-78"/>
                <a:cs typeface="_PDMS_Saleem_QuranFont" pitchFamily="2" charset="-78"/>
              </a:rPr>
              <a:t>سيرۃالنبيﷺ</a:t>
            </a:r>
            <a:r>
              <a:rPr lang="ur-PK" sz="96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CA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CA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en-US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-2380" y="-991"/>
          <a:ext cx="9146380" cy="6858991"/>
        </p:xfrm>
        <a:graphic>
          <a:graphicData uri="http://schemas.openxmlformats.org/presentationml/2006/ole">
            <p:oleObj spid="_x0000_s9218" name="Presentation" r:id="rId3" imgW="4570388" imgH="3427437" progId="PowerPoint.Show.12">
              <p:embed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-2381" y="0"/>
          <a:ext cx="9145059" cy="6858000"/>
        </p:xfrm>
        <a:graphic>
          <a:graphicData uri="http://schemas.openxmlformats.org/presentationml/2006/ole">
            <p:oleObj spid="_x0000_s13314" name="Presentation" r:id="rId3" imgW="4570388" imgH="3427437" progId="PowerPoint.Show.12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-2380" y="-991"/>
          <a:ext cx="9146380" cy="6858991"/>
        </p:xfrm>
        <a:graphic>
          <a:graphicData uri="http://schemas.openxmlformats.org/presentationml/2006/ole">
            <p:oleObj spid="_x0000_s10242" name="Presentation" r:id="rId3" imgW="4570388" imgH="3427437" progId="PowerPoint.Show.12">
              <p:embed/>
            </p:oleObj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-2380" y="-991"/>
          <a:ext cx="9146380" cy="6858991"/>
        </p:xfrm>
        <a:graphic>
          <a:graphicData uri="http://schemas.openxmlformats.org/presentationml/2006/ole">
            <p:oleObj spid="_x0000_s11266" name="Presentation" r:id="rId3" imgW="4570388" imgH="3427437" progId="PowerPoint.Show.12">
              <p:embed/>
            </p:oleObj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b="1" dirty="0" smtClean="0"/>
              <a:t>The Quraishites learn about the Call</a:t>
            </a:r>
            <a:endParaRPr lang="en-US" sz="5400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But they paid little attention to it, thinking Muhammad cannot be serious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146" name="Picture 2" descr="C:\Users\hammad\Downloads\hjfvj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962400" y="5562600"/>
            <a:ext cx="1476375" cy="11058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/>
          <a:lstStyle/>
          <a:p>
            <a:r>
              <a:rPr lang="en-US" dirty="0" smtClean="0"/>
              <a:t>Open preaching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447800" y="1981200"/>
            <a:ext cx="6400800" cy="1752600"/>
          </a:xfrm>
        </p:spPr>
        <p:txBody>
          <a:bodyPr>
            <a:normAutofit/>
          </a:bodyPr>
          <a:lstStyle/>
          <a:p>
            <a:r>
              <a:rPr lang="ar-AE" sz="7200" b="1" dirty="0" smtClean="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rPr>
              <a:t>وَأَنذِرۡ عَشِيرَتَكَ ٱلۡأَقۡرَبِينَ </a:t>
            </a:r>
            <a:endParaRPr lang="en-US" sz="7200" b="1" dirty="0" smtClean="0">
              <a:solidFill>
                <a:schemeClr val="tx1"/>
              </a:solidFill>
              <a:latin typeface="Arabic Typesetting" pitchFamily="66" charset="-78"/>
              <a:cs typeface="Arabic Typesetting" pitchFamily="66" charset="-78"/>
            </a:endParaRPr>
          </a:p>
          <a:p>
            <a:endParaRPr lang="en-US" sz="7200" b="1" dirty="0">
              <a:solidFill>
                <a:schemeClr val="tx1"/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6400" y="3124200"/>
            <a:ext cx="6172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And warn your tribe of near kindred (</a:t>
            </a:r>
            <a:r>
              <a:rPr lang="en-US" sz="4000" dirty="0" err="1" smtClean="0"/>
              <a:t>surah</a:t>
            </a:r>
            <a:r>
              <a:rPr lang="en-US" sz="4000" dirty="0" smtClean="0"/>
              <a:t> Ash </a:t>
            </a:r>
            <a:r>
              <a:rPr lang="en-US" sz="4000" dirty="0" err="1" smtClean="0"/>
              <a:t>shuaara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pic>
        <p:nvPicPr>
          <p:cNvPr id="1027" name="Picture 3" descr="C:\Users\hammad\Pictures\imagesCA1R49S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4648200"/>
            <a:ext cx="2628900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9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Preaching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b="1" dirty="0" smtClean="0"/>
              <a:t>In obedience to </a:t>
            </a:r>
            <a:r>
              <a:rPr lang="en-US" b="1" dirty="0" err="1" smtClean="0"/>
              <a:t>Allâh’s</a:t>
            </a:r>
            <a:r>
              <a:rPr lang="en-US" b="1" dirty="0" smtClean="0"/>
              <a:t> Commands, Prophet Muhammad called his kinsmen of </a:t>
            </a:r>
            <a:r>
              <a:rPr lang="en-US" b="1" dirty="0" err="1" smtClean="0"/>
              <a:t>Bani</a:t>
            </a:r>
            <a:r>
              <a:rPr lang="en-US" b="1" dirty="0" smtClean="0"/>
              <a:t> </a:t>
            </a:r>
            <a:r>
              <a:rPr lang="en-US" b="1" dirty="0" err="1" smtClean="0"/>
              <a:t>Hashim</a:t>
            </a:r>
            <a:r>
              <a:rPr lang="en-US" b="1" dirty="0" smtClean="0"/>
              <a:t> with a group of </a:t>
            </a:r>
            <a:r>
              <a:rPr lang="en-US" b="1" dirty="0" err="1" smtClean="0"/>
              <a:t>Bani</a:t>
            </a:r>
            <a:r>
              <a:rPr lang="en-US" b="1" dirty="0" smtClean="0"/>
              <a:t> Al-</a:t>
            </a:r>
            <a:r>
              <a:rPr lang="en-US" b="1" dirty="0" err="1" smtClean="0"/>
              <a:t>Muttalib</a:t>
            </a:r>
            <a:r>
              <a:rPr lang="en-US" b="1" dirty="0" smtClean="0"/>
              <a:t> The audience counted forty-five men.</a:t>
            </a:r>
          </a:p>
          <a:p>
            <a:pPr algn="ctr"/>
            <a:r>
              <a:rPr lang="en-US" b="1" dirty="0" smtClean="0"/>
              <a:t>Abu </a:t>
            </a:r>
            <a:r>
              <a:rPr lang="en-US" b="1" dirty="0" err="1" smtClean="0"/>
              <a:t>lahab</a:t>
            </a:r>
            <a:r>
              <a:rPr lang="en-US" b="1" dirty="0" smtClean="0"/>
              <a:t> took charge of conversation and did not let prophet speak</a:t>
            </a:r>
            <a:endParaRPr lang="en-US" b="1" dirty="0"/>
          </a:p>
        </p:txBody>
      </p:sp>
      <p:pic>
        <p:nvPicPr>
          <p:cNvPr id="7170" name="Picture 2" descr="C:\Users\hammad\Downloads\hjfvj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2800" y="4800600"/>
            <a:ext cx="2466975" cy="184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6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Prophet invited them to another meeting and managed to secure audience. He then stood up and delivered a short speech explaining his motive behind invitation.</a:t>
            </a:r>
            <a:endParaRPr lang="en-US" b="1" dirty="0"/>
          </a:p>
        </p:txBody>
      </p:sp>
      <p:pic>
        <p:nvPicPr>
          <p:cNvPr id="8194" name="Picture 2" descr="C:\Users\hammad\Downloads\hjfvj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429000" y="4724400"/>
            <a:ext cx="2466975" cy="184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Abu </a:t>
            </a:r>
            <a:r>
              <a:rPr lang="en-US" dirty="0" err="1" smtClean="0"/>
              <a:t>Talib</a:t>
            </a:r>
            <a:r>
              <a:rPr lang="en-US" dirty="0" smtClean="0"/>
              <a:t> responded positively and offered his help but decided not leave the religion of his forefathers</a:t>
            </a:r>
          </a:p>
          <a:p>
            <a:r>
              <a:rPr lang="en-US" dirty="0" smtClean="0"/>
              <a:t>Abu </a:t>
            </a:r>
            <a:r>
              <a:rPr lang="en-US" dirty="0" err="1" smtClean="0"/>
              <a:t>Lahab</a:t>
            </a:r>
            <a:r>
              <a:rPr lang="en-US" dirty="0" smtClean="0"/>
              <a:t> then, warned them of swear consequences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>
            <a:normAutofit/>
          </a:bodyPr>
          <a:lstStyle/>
          <a:p>
            <a:r>
              <a:rPr lang="en-US" sz="6600" b="1" i="1" dirty="0" smtClean="0"/>
              <a:t>On Mount As-</a:t>
            </a:r>
            <a:r>
              <a:rPr lang="en-US" sz="6600" b="1" i="1" dirty="0" err="1" smtClean="0"/>
              <a:t>Safa</a:t>
            </a:r>
            <a:endParaRPr lang="en-US" sz="6600" b="1" i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629400" cy="2133600"/>
          </a:xfrm>
          <a:solidFill>
            <a:schemeClr val="bg2">
              <a:lumMod val="50000"/>
              <a:alpha val="44000"/>
            </a:schemeClr>
          </a:solidFill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tx1"/>
                </a:solidFill>
                <a:latin typeface="Arial Rounded MT Bold" pitchFamily="34" charset="0"/>
              </a:rPr>
              <a:t>he stood up on Mount As-</a:t>
            </a:r>
            <a:r>
              <a:rPr lang="en-US" sz="4400" b="1" dirty="0" err="1" smtClean="0">
                <a:solidFill>
                  <a:schemeClr val="tx1"/>
                </a:solidFill>
                <a:latin typeface="Arial Rounded MT Bold" pitchFamily="34" charset="0"/>
              </a:rPr>
              <a:t>Safa</a:t>
            </a:r>
            <a:r>
              <a:rPr lang="en-US" sz="4400" b="1" dirty="0" smtClean="0">
                <a:solidFill>
                  <a:schemeClr val="tx1"/>
                </a:solidFill>
                <a:latin typeface="Arial Rounded MT Bold" pitchFamily="34" charset="0"/>
              </a:rPr>
              <a:t> and called out loudly: “O</a:t>
            </a:r>
            <a:r>
              <a:rPr lang="en-US" sz="4400" b="1" i="1" dirty="0" smtClean="0">
                <a:solidFill>
                  <a:schemeClr val="tx1"/>
                </a:solidFill>
                <a:latin typeface="Arial Rounded MT Bold" pitchFamily="34" charset="0"/>
              </a:rPr>
              <a:t> </a:t>
            </a:r>
            <a:r>
              <a:rPr lang="en-US" sz="4400" b="1" i="1" dirty="0" err="1" smtClean="0">
                <a:solidFill>
                  <a:schemeClr val="tx1"/>
                </a:solidFill>
                <a:latin typeface="Arial Rounded MT Bold" pitchFamily="34" charset="0"/>
              </a:rPr>
              <a:t>Sabahah</a:t>
            </a:r>
            <a:r>
              <a:rPr lang="en-US" sz="4400" b="1" i="1" dirty="0" smtClean="0">
                <a:solidFill>
                  <a:schemeClr val="tx1"/>
                </a:solidFill>
                <a:latin typeface="Arial Rounded MT Bold" pitchFamily="34" charset="0"/>
              </a:rPr>
              <a:t>!”</a:t>
            </a:r>
            <a:endParaRPr lang="en-US" sz="4400" b="1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pic>
        <p:nvPicPr>
          <p:cNvPr id="10242" name="Picture 2" descr="C:\Users\hammad\Downloads\hjfvj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696200" y="5791200"/>
            <a:ext cx="1143000" cy="856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300" b="1" dirty="0" err="1" smtClean="0"/>
              <a:t>Surah</a:t>
            </a:r>
            <a:r>
              <a:rPr lang="en-US" sz="5300" b="1" dirty="0" smtClean="0"/>
              <a:t> Al-</a:t>
            </a:r>
            <a:r>
              <a:rPr lang="en-US" sz="5300" b="1" dirty="0" err="1" smtClean="0"/>
              <a:t>Muddaththir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/>
              <a:t>O you (Muhammad SAW) enveloped in garments! (1) Arise and warn! (2) And magnify your Lord (</a:t>
            </a:r>
            <a:r>
              <a:rPr lang="en-US" sz="4800" b="1" dirty="0" err="1" smtClean="0"/>
              <a:t>Allâh</a:t>
            </a:r>
            <a:r>
              <a:rPr lang="en-US" sz="4800" b="1" dirty="0" smtClean="0"/>
              <a:t>)!</a:t>
            </a:r>
            <a:endParaRPr lang="en-US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First Open Call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alpha val="32000"/>
            </a:schemeClr>
          </a:solidFill>
        </p:spPr>
        <p:txBody>
          <a:bodyPr>
            <a:normAutofit/>
          </a:bodyPr>
          <a:lstStyle/>
          <a:p>
            <a:r>
              <a:rPr lang="en-US" sz="3600" b="1" dirty="0" smtClean="0"/>
              <a:t>When good number of people gathered, he called them to testify to:</a:t>
            </a:r>
          </a:p>
          <a:p>
            <a:r>
              <a:rPr lang="en-US" sz="3600" b="1" dirty="0" smtClean="0"/>
              <a:t> Oneness of </a:t>
            </a:r>
            <a:r>
              <a:rPr lang="en-US" sz="3600" b="1" dirty="0" err="1" smtClean="0"/>
              <a:t>Allâh</a:t>
            </a:r>
            <a:r>
              <a:rPr lang="en-US" sz="3600" b="1" dirty="0" smtClean="0"/>
              <a:t> </a:t>
            </a:r>
          </a:p>
          <a:p>
            <a:r>
              <a:rPr lang="en-US" sz="3600" b="1" dirty="0" smtClean="0"/>
              <a:t> Believe in his Messenger ship </a:t>
            </a:r>
          </a:p>
          <a:p>
            <a:r>
              <a:rPr lang="en-US" sz="3600" b="1" dirty="0" smtClean="0"/>
              <a:t> The Day of Resurrection</a:t>
            </a:r>
            <a:endParaRPr lang="en-US" sz="3600" b="1" dirty="0"/>
          </a:p>
        </p:txBody>
      </p:sp>
      <p:pic>
        <p:nvPicPr>
          <p:cNvPr id="11266" name="Picture 2" descr="C:\Users\hammad\Downloads\hjfv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4648200"/>
            <a:ext cx="2466975" cy="184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Abu </a:t>
            </a:r>
            <a:r>
              <a:rPr lang="en-US" sz="3200" dirty="0" err="1" smtClean="0">
                <a:solidFill>
                  <a:schemeClr val="bg1"/>
                </a:solidFill>
              </a:rPr>
              <a:t>Lahab</a:t>
            </a:r>
            <a:r>
              <a:rPr lang="en-US" sz="3200" dirty="0" smtClean="0">
                <a:solidFill>
                  <a:schemeClr val="bg1"/>
                </a:solidFill>
              </a:rPr>
              <a:t> promptly responded: "Perish you all the day! Have you summoned us for such a thing?" The verses were immediately revealed on that occasion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95400" y="3657600"/>
            <a:ext cx="6400800" cy="1752600"/>
          </a:xfrm>
        </p:spPr>
        <p:txBody>
          <a:bodyPr>
            <a:normAutofit fontScale="55000" lnSpcReduction="20000"/>
          </a:bodyPr>
          <a:lstStyle/>
          <a:p>
            <a:r>
              <a:rPr lang="ar-AE" sz="9600" b="1" dirty="0" smtClean="0">
                <a:solidFill>
                  <a:schemeClr val="bg1"/>
                </a:solidFill>
                <a:latin typeface="Arabic Typesetting" pitchFamily="66" charset="-78"/>
                <a:cs typeface="Arabic Typesetting" pitchFamily="66" charset="-78"/>
              </a:rPr>
              <a:t>تَبَّتۡ يَدَآ أَبِى لَهَبٍ۬ وَتَبَّ</a:t>
            </a:r>
            <a:endParaRPr lang="en-US" sz="9600" b="1" dirty="0" smtClean="0">
              <a:solidFill>
                <a:schemeClr val="bg1"/>
              </a:solidFill>
              <a:latin typeface="Arabic Typesetting" pitchFamily="66" charset="-78"/>
              <a:cs typeface="Arabic Typesetting" pitchFamily="66" charset="-78"/>
            </a:endParaRPr>
          </a:p>
          <a:p>
            <a:r>
              <a:rPr lang="en-US" sz="6600" dirty="0" smtClean="0">
                <a:solidFill>
                  <a:schemeClr val="bg1"/>
                </a:solidFill>
              </a:rPr>
              <a:t>Perish the two hands of Abu </a:t>
            </a:r>
            <a:r>
              <a:rPr lang="en-US" sz="6600" dirty="0" err="1" smtClean="0">
                <a:solidFill>
                  <a:schemeClr val="bg1"/>
                </a:solidFill>
              </a:rPr>
              <a:t>Lahab</a:t>
            </a:r>
            <a:r>
              <a:rPr lang="en-US" sz="6600" dirty="0" smtClean="0">
                <a:solidFill>
                  <a:schemeClr val="bg1"/>
                </a:solidFill>
              </a:rPr>
              <a:t>, and perish he</a:t>
            </a:r>
            <a:r>
              <a:rPr lang="en-US" sz="6600" dirty="0" smtClean="0">
                <a:solidFill>
                  <a:schemeClr val="tx1"/>
                </a:solidFill>
              </a:rPr>
              <a:t>!</a:t>
            </a:r>
            <a:endParaRPr lang="en-US" sz="6600" b="1" dirty="0">
              <a:solidFill>
                <a:schemeClr val="tx1"/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6" name="Picture 2" descr="C:\Users\hammad\Downloads\hjfvj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8001000" y="6019800"/>
            <a:ext cx="826564" cy="619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Shouting the Truth and the Polytheists’ Reaction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Prophet started preaching openly to individuals and in the gatherings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2290" name="Picture 2" descr="C:\Users\hammad\Downloads\hjfvj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305800" y="6096000"/>
            <a:ext cx="534087" cy="400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43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6" name="Picture 4" descr="AA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85800"/>
            <a:ext cx="8229600" cy="4572000"/>
          </a:xfrm>
        </p:spPr>
        <p:txBody>
          <a:bodyPr/>
          <a:lstStyle/>
          <a:p>
            <a:r>
              <a:rPr lang="en-US" dirty="0" smtClean="0"/>
              <a:t>He started praying right in front of their eyes</a:t>
            </a:r>
          </a:p>
          <a:p>
            <a:pPr>
              <a:buNone/>
            </a:pPr>
            <a:r>
              <a:rPr lang="en-US" dirty="0" smtClean="0"/>
              <a:t>    In the courtyard of </a:t>
            </a:r>
            <a:r>
              <a:rPr lang="en-US" dirty="0" err="1" smtClean="0"/>
              <a:t>Kaabah</a:t>
            </a:r>
            <a:endParaRPr lang="en-US" dirty="0" smtClean="0"/>
          </a:p>
          <a:p>
            <a:r>
              <a:rPr lang="en-US" dirty="0" smtClean="0"/>
              <a:t>Reciting ayahs of Quran in loud voice</a:t>
            </a:r>
          </a:p>
          <a:p>
            <a:r>
              <a:rPr lang="en-US" dirty="0" smtClean="0"/>
              <a:t>Condemning superstitious practice of idolatry </a:t>
            </a:r>
          </a:p>
          <a:p>
            <a:r>
              <a:rPr lang="en-US" dirty="0" smtClean="0"/>
              <a:t>Rejecting them as medium between </a:t>
            </a:r>
            <a:r>
              <a:rPr lang="en-US" dirty="0" err="1" smtClean="0"/>
              <a:t>Allaah</a:t>
            </a:r>
            <a:r>
              <a:rPr lang="en-US" dirty="0" smtClean="0"/>
              <a:t> and His men.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 descr="C:\Users\hammad\Pictures\ugiu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276600"/>
            <a:ext cx="4953000" cy="2757055"/>
          </a:xfrm>
          <a:prstGeom prst="rect">
            <a:avLst/>
          </a:prstGeom>
          <a:noFill/>
        </p:spPr>
      </p:pic>
      <p:pic>
        <p:nvPicPr>
          <p:cNvPr id="13314" name="Picture 2" descr="C:\Users\hammad\Downloads\hjfvj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772400" y="533400"/>
            <a:ext cx="700087" cy="5243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772400" cy="1470025"/>
          </a:xfrm>
        </p:spPr>
        <p:txBody>
          <a:bodyPr/>
          <a:lstStyle/>
          <a:p>
            <a:r>
              <a:rPr lang="en-US" dirty="0" smtClean="0"/>
              <a:t>People listened, understood and accepted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670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People heard, rejected and decided to put a stop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38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8" name="Picture 4" descr="AA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 Advisory Council to hinder Pilgrims from Muhammad’s Call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stop pilgrims from listening to Muhammad they discussed the matter with Al-</a:t>
            </a:r>
            <a:r>
              <a:rPr lang="en-US" dirty="0" err="1" smtClean="0"/>
              <a:t>Waleed</a:t>
            </a:r>
            <a:r>
              <a:rPr lang="en-US" dirty="0" smtClean="0"/>
              <a:t> bin Al-</a:t>
            </a:r>
            <a:r>
              <a:rPr lang="en-US" dirty="0" err="1" smtClean="0"/>
              <a:t>Mugheerah</a:t>
            </a:r>
            <a:r>
              <a:rPr lang="en-US" dirty="0" smtClean="0"/>
              <a:t> and suggested to proclaim prophet to be</a:t>
            </a:r>
          </a:p>
          <a:p>
            <a:r>
              <a:rPr lang="en-US" dirty="0" smtClean="0"/>
              <a:t> </a:t>
            </a:r>
            <a:r>
              <a:rPr lang="en-US" i="1" dirty="0" err="1" smtClean="0"/>
              <a:t>Kahin</a:t>
            </a:r>
            <a:r>
              <a:rPr lang="en-US" dirty="0" smtClean="0"/>
              <a:t>, i.e., soothsayer</a:t>
            </a:r>
          </a:p>
          <a:p>
            <a:r>
              <a:rPr lang="en-US" i="1" dirty="0" err="1" smtClean="0"/>
              <a:t>Majnun</a:t>
            </a:r>
            <a:r>
              <a:rPr lang="en-US" dirty="0" smtClean="0"/>
              <a:t> or </a:t>
            </a:r>
            <a:r>
              <a:rPr lang="en-US" i="1" dirty="0" smtClean="0"/>
              <a:t>Madman</a:t>
            </a:r>
            <a:r>
              <a:rPr lang="en-US" dirty="0" smtClean="0"/>
              <a:t> i.e., possessed by jinn</a:t>
            </a:r>
          </a:p>
          <a:p>
            <a:r>
              <a:rPr lang="en-US" i="1" dirty="0" smtClean="0"/>
              <a:t>Poet </a:t>
            </a:r>
          </a:p>
          <a:p>
            <a:r>
              <a:rPr lang="en-US" i="1" dirty="0" smtClean="0"/>
              <a:t>Magician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4338" name="Picture 2" descr="C:\Users\hammad\Downloads\hjfvj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4800" y="6019800"/>
            <a:ext cx="724833" cy="542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In the end they decided to spread the news of Muhammad practicing witchcraft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They agreed to propagate him as a magician so powerful and commanding in his art that he would successfully alienate son from father, man from his brother, wife from her husband and man from his clan.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5362" name="Picture 2" descr="C:\Users\hammad\Downloads\hjfvj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495800" y="5486400"/>
            <a:ext cx="826564" cy="619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Prophet Muhammad was irrepressible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/>
              <a:t>Prophet went to the people who gathered during hajj season, following them to their camps inviting them to Allah.</a:t>
            </a:r>
          </a:p>
          <a:p>
            <a:pPr algn="ctr"/>
            <a:r>
              <a:rPr lang="en-US" b="1" dirty="0" smtClean="0"/>
              <a:t>Abu </a:t>
            </a:r>
            <a:r>
              <a:rPr lang="en-US" b="1" dirty="0" err="1" smtClean="0"/>
              <a:t>Lahab</a:t>
            </a:r>
            <a:r>
              <a:rPr lang="en-US" b="1" dirty="0" smtClean="0"/>
              <a:t> followed him everywhere, crying out loud, “do not listen to this man for he is a liar”</a:t>
            </a:r>
          </a:p>
        </p:txBody>
      </p:sp>
      <p:pic>
        <p:nvPicPr>
          <p:cNvPr id="16386" name="Picture 2" descr="C:\Users\hammad\Downloads\hjfvj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33800" y="4876800"/>
            <a:ext cx="2209800" cy="752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>
                <a:latin typeface="Gill Sans Ultra Bold" pitchFamily="34" charset="0"/>
              </a:rPr>
              <a:t>Strife in the way </a:t>
            </a:r>
            <a:r>
              <a:rPr lang="en-US" sz="5400" dirty="0" smtClean="0">
                <a:latin typeface="Gill Sans Ultra Bold" pitchFamily="34" charset="0"/>
              </a:rPr>
              <a:t/>
            </a:r>
            <a:br>
              <a:rPr lang="en-US" sz="5400" dirty="0" smtClean="0">
                <a:latin typeface="Gill Sans Ultra Bold" pitchFamily="34" charset="0"/>
              </a:rPr>
            </a:br>
            <a:r>
              <a:rPr lang="en-US" sz="5400" dirty="0" smtClean="0">
                <a:latin typeface="Gill Sans Ultra Bold" pitchFamily="34" charset="0"/>
              </a:rPr>
              <a:t>of </a:t>
            </a:r>
            <a:r>
              <a:rPr lang="en-US" sz="5400" dirty="0" smtClean="0">
                <a:latin typeface="Gill Sans Ultra Bold" pitchFamily="34" charset="0"/>
              </a:rPr>
              <a:t>call</a:t>
            </a:r>
            <a:endParaRPr lang="en-US" sz="5400" dirty="0">
              <a:latin typeface="Gill Sans Ultra Bold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60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oper Black" pitchFamily="18" charset="0"/>
              </a:rPr>
              <a:t>Three years of </a:t>
            </a:r>
            <a:r>
              <a:rPr lang="en-US" sz="60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oper Black" pitchFamily="18" charset="0"/>
              </a:rPr>
              <a:t>Private </a:t>
            </a:r>
            <a:r>
              <a:rPr lang="en-US" sz="60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oper Black" pitchFamily="18" charset="0"/>
              </a:rPr>
              <a:t>call</a:t>
            </a:r>
            <a:endParaRPr lang="en-US" sz="6000" dirty="0">
              <a:solidFill>
                <a:schemeClr val="tx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Cooper Blac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Nevertheless, Muhammad managed to create a stir in the whole area, and even to convince a few people to accept his Call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026" name="Picture 2" descr="C:\Users\hammad\Downloads\yfkf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057400" y="3810000"/>
            <a:ext cx="4654550" cy="2472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hammad\Documents\shomyla\jpeg 5\alfajr 6 persecution and migration\Slide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" name="Picture 2" descr="C:\Users\hammad\Downloads\hjfvj.jpg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8001000" y="6019800"/>
            <a:ext cx="826564" cy="619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41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2" name="Picture 4" descr="AA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hammad\Documents\shomyla\jpeg 5\alfajr 6 persecution and migration\Slide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hammad\Documents\shomyla\jpeg 5\alfajr 6 persecution and migration\Slide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hammad\Documents\shomyla\jpeg 5\alfajr 6 persecution and migration\Slide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hammad\Downloads\hjfvj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8001000" y="6019800"/>
            <a:ext cx="826564" cy="619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48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4" name="Picture 4" descr="AA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-2380" y="-991"/>
          <a:ext cx="9146380" cy="6858991"/>
        </p:xfrm>
        <a:graphic>
          <a:graphicData uri="http://schemas.openxmlformats.org/presentationml/2006/ole">
            <p:oleObj spid="_x0000_s4098" name="Presentation" r:id="rId3" imgW="4570388" imgH="3427437" progId="PowerPoint.Show.12">
              <p:embed/>
            </p:oleObj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-2380" y="-991"/>
          <a:ext cx="9146380" cy="6858991"/>
        </p:xfrm>
        <a:graphic>
          <a:graphicData uri="http://schemas.openxmlformats.org/presentationml/2006/ole">
            <p:oleObj spid="_x0000_s3074" name="Presentation" r:id="rId3" imgW="4570388" imgH="3427437" progId="PowerPoint.Show.12">
              <p:embed/>
            </p:oleObj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Ultra Bold" pitchFamily="34" charset="0"/>
              </a:rPr>
              <a:t>Early Converts</a:t>
            </a:r>
            <a:endParaRPr lang="en-US" dirty="0">
              <a:latin typeface="Gill Sans Ultra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Cooper Black" pitchFamily="18" charset="0"/>
              </a:rPr>
              <a:t>Khadijah</a:t>
            </a:r>
            <a:r>
              <a:rPr lang="en-US" dirty="0" smtClean="0">
                <a:latin typeface="Cooper Black" pitchFamily="18" charset="0"/>
              </a:rPr>
              <a:t>  (wife)</a:t>
            </a:r>
          </a:p>
          <a:p>
            <a:r>
              <a:rPr lang="en-US" dirty="0" err="1" smtClean="0">
                <a:latin typeface="Cooper Black" pitchFamily="18" charset="0"/>
              </a:rPr>
              <a:t>Zaid</a:t>
            </a:r>
            <a:r>
              <a:rPr lang="en-US" dirty="0" smtClean="0">
                <a:latin typeface="Cooper Black" pitchFamily="18" charset="0"/>
              </a:rPr>
              <a:t> bin </a:t>
            </a:r>
            <a:r>
              <a:rPr lang="en-US" dirty="0" err="1" smtClean="0">
                <a:latin typeface="Cooper Black" pitchFamily="18" charset="0"/>
              </a:rPr>
              <a:t>Harithah</a:t>
            </a:r>
            <a:r>
              <a:rPr lang="en-US" dirty="0" smtClean="0">
                <a:latin typeface="Cooper Black" pitchFamily="18" charset="0"/>
              </a:rPr>
              <a:t> (</a:t>
            </a:r>
            <a:r>
              <a:rPr lang="en-US" dirty="0" err="1" smtClean="0">
                <a:latin typeface="Cooper Black" pitchFamily="18" charset="0"/>
              </a:rPr>
              <a:t>adobted</a:t>
            </a:r>
            <a:r>
              <a:rPr lang="en-US" dirty="0" smtClean="0">
                <a:latin typeface="Cooper Black" pitchFamily="18" charset="0"/>
              </a:rPr>
              <a:t> son)</a:t>
            </a:r>
          </a:p>
          <a:p>
            <a:r>
              <a:rPr lang="en-US" dirty="0" smtClean="0">
                <a:latin typeface="Cooper Black" pitchFamily="18" charset="0"/>
              </a:rPr>
              <a:t>Ali ibn Talib (cousin)</a:t>
            </a:r>
          </a:p>
          <a:p>
            <a:r>
              <a:rPr lang="en-US" dirty="0" smtClean="0">
                <a:latin typeface="Cooper Black" pitchFamily="18" charset="0"/>
              </a:rPr>
              <a:t>Abu </a:t>
            </a:r>
            <a:r>
              <a:rPr lang="en-US" dirty="0" err="1" smtClean="0">
                <a:latin typeface="Cooper Black" pitchFamily="18" charset="0"/>
              </a:rPr>
              <a:t>Bakr</a:t>
            </a:r>
            <a:r>
              <a:rPr lang="en-US" dirty="0" smtClean="0">
                <a:latin typeface="Cooper Black" pitchFamily="18" charset="0"/>
              </a:rPr>
              <a:t> (best friend)</a:t>
            </a:r>
          </a:p>
          <a:p>
            <a:endParaRPr lang="en-US" dirty="0" smtClean="0">
              <a:latin typeface="Cooper Black" pitchFamily="18" charset="0"/>
            </a:endParaRPr>
          </a:p>
          <a:p>
            <a:pPr algn="ctr"/>
            <a:r>
              <a:rPr lang="en-US" dirty="0" smtClean="0">
                <a:latin typeface="Cooper Black" pitchFamily="18" charset="0"/>
              </a:rPr>
              <a:t>All of them accepted Islam on the very first day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-2380" y="-991"/>
          <a:ext cx="9146380" cy="6858991"/>
        </p:xfrm>
        <a:graphic>
          <a:graphicData uri="http://schemas.openxmlformats.org/presentationml/2006/ole">
            <p:oleObj spid="_x0000_s6146" name="Presentation" r:id="rId3" imgW="4570388" imgH="3427437" progId="PowerPoint.Show.12">
              <p:embed/>
            </p:oleObj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-2380" y="-991"/>
          <a:ext cx="9146380" cy="6858991"/>
        </p:xfrm>
        <a:graphic>
          <a:graphicData uri="http://schemas.openxmlformats.org/presentationml/2006/ole">
            <p:oleObj spid="_x0000_s12290" name="Presentation" r:id="rId3" imgW="4570388" imgH="3427437" progId="PowerPoint.Show.12">
              <p:embed/>
            </p:oleObj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-2381" y="0"/>
          <a:ext cx="9145059" cy="6858000"/>
        </p:xfrm>
        <a:graphic>
          <a:graphicData uri="http://schemas.openxmlformats.org/presentationml/2006/ole">
            <p:oleObj spid="_x0000_s8194" name="Presentation" r:id="rId3" imgW="4570388" imgH="3427437" progId="PowerPoint.Show.12">
              <p:embed/>
            </p:oleObj>
          </a:graphicData>
        </a:graphic>
      </p:graphicFrame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541</Words>
  <Application>Microsoft Office PowerPoint</Application>
  <PresentationFormat>On-screen Show (4:3)</PresentationFormat>
  <Paragraphs>57</Paragraphs>
  <Slides>35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Office Theme</vt:lpstr>
      <vt:lpstr>Paper</vt:lpstr>
      <vt:lpstr>Microsoft Office PowerPoint Presentation</vt:lpstr>
      <vt:lpstr>Seerah</vt:lpstr>
      <vt:lpstr>Surah Al-Muddaththir </vt:lpstr>
      <vt:lpstr>Strife in the way  of call</vt:lpstr>
      <vt:lpstr>Slide 4</vt:lpstr>
      <vt:lpstr>Slide 5</vt:lpstr>
      <vt:lpstr>Early Converts</vt:lpstr>
      <vt:lpstr>Slide 7</vt:lpstr>
      <vt:lpstr>Slide 8</vt:lpstr>
      <vt:lpstr>Slide 9</vt:lpstr>
      <vt:lpstr>Slide 10</vt:lpstr>
      <vt:lpstr>Slide 11</vt:lpstr>
      <vt:lpstr>Slide 12</vt:lpstr>
      <vt:lpstr>Slide 13</vt:lpstr>
      <vt:lpstr>The Quraishites learn about the Call</vt:lpstr>
      <vt:lpstr>Open preaching</vt:lpstr>
      <vt:lpstr>Open Preaching</vt:lpstr>
      <vt:lpstr>Slide 17</vt:lpstr>
      <vt:lpstr>Slide 18</vt:lpstr>
      <vt:lpstr>On Mount As-Safa</vt:lpstr>
      <vt:lpstr>First Open Call</vt:lpstr>
      <vt:lpstr>Abu Lahab promptly responded: "Perish you all the day! Have you summoned us for such a thing?" The verses were immediately revealed on that occasion </vt:lpstr>
      <vt:lpstr>Shouting the Truth and the Polytheists’ Reaction</vt:lpstr>
      <vt:lpstr>Slide 23</vt:lpstr>
      <vt:lpstr>Slide 24</vt:lpstr>
      <vt:lpstr>People listened, understood and accepted</vt:lpstr>
      <vt:lpstr>Slide 26</vt:lpstr>
      <vt:lpstr>An Advisory Council to hinder Pilgrims from Muhammad’s Call</vt:lpstr>
      <vt:lpstr>Slide 28</vt:lpstr>
      <vt:lpstr>Prophet Muhammad was irrepressible</vt:lpstr>
      <vt:lpstr>Nevertheless, Muhammad managed to create a stir in the whole area, and even to convince a few people to accept his Call </vt:lpstr>
      <vt:lpstr>Slide 31</vt:lpstr>
      <vt:lpstr>Slide 32</vt:lpstr>
      <vt:lpstr>Slide 33</vt:lpstr>
      <vt:lpstr>Slide 34</vt:lpstr>
      <vt:lpstr>Slide 35</vt:lpstr>
    </vt:vector>
  </TitlesOfParts>
  <Company>By Garfil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Strife in the way of call</dc:title>
  <dc:creator>Win Xp Sp3 UE</dc:creator>
  <cp:lastModifiedBy>Hammad</cp:lastModifiedBy>
  <cp:revision>103</cp:revision>
  <dcterms:created xsi:type="dcterms:W3CDTF">2013-02-04T23:24:36Z</dcterms:created>
  <dcterms:modified xsi:type="dcterms:W3CDTF">2015-12-03T13:02:15Z</dcterms:modified>
</cp:coreProperties>
</file>