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56" r:id="rId3"/>
    <p:sldId id="303" r:id="rId4"/>
    <p:sldId id="272" r:id="rId5"/>
    <p:sldId id="273" r:id="rId6"/>
    <p:sldId id="299" r:id="rId7"/>
    <p:sldId id="300" r:id="rId8"/>
    <p:sldId id="301" r:id="rId9"/>
    <p:sldId id="302" r:id="rId10"/>
    <p:sldId id="274" r:id="rId11"/>
    <p:sldId id="275" r:id="rId12"/>
    <p:sldId id="276" r:id="rId13"/>
    <p:sldId id="277" r:id="rId14"/>
    <p:sldId id="278" r:id="rId15"/>
    <p:sldId id="285" r:id="rId16"/>
    <p:sldId id="279" r:id="rId17"/>
    <p:sldId id="280" r:id="rId18"/>
    <p:sldId id="281" r:id="rId19"/>
    <p:sldId id="282" r:id="rId20"/>
    <p:sldId id="283" r:id="rId21"/>
    <p:sldId id="284" r:id="rId22"/>
    <p:sldId id="286" r:id="rId23"/>
    <p:sldId id="287" r:id="rId24"/>
    <p:sldId id="289" r:id="rId25"/>
    <p:sldId id="30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52D67B-E156-44BA-842C-4348C3339B10}" type="datetimeFigureOut">
              <a:rPr lang="en-US" smtClean="0"/>
              <a:pPr/>
              <a:t>11/26/2015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E2E8EE-9EFB-490A-B513-7E598E87838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2D67B-E156-44BA-842C-4348C3339B10}" type="datetimeFigureOut">
              <a:rPr lang="en-US" smtClean="0"/>
              <a:pPr/>
              <a:t>11/26/2015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E2E8EE-9EFB-490A-B513-7E598E8783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2D67B-E156-44BA-842C-4348C3339B10}" type="datetimeFigureOut">
              <a:rPr lang="en-US" smtClean="0"/>
              <a:pPr/>
              <a:t>11/26/2015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E2E8EE-9EFB-490A-B513-7E598E87838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8352D67B-E156-44BA-842C-4348C3339B10}" type="datetimeFigureOut">
              <a:rPr lang="en-US" smtClean="0"/>
              <a:pPr/>
              <a:t>11/26/2015</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AE2E8EE-9EFB-490A-B513-7E598E878384}"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52D67B-E156-44BA-842C-4348C3339B10}" type="datetimeFigureOut">
              <a:rPr lang="en-US" smtClean="0"/>
              <a:pPr/>
              <a:t>11/26/2015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AE2E8EE-9EFB-490A-B513-7E598E87838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8352D67B-E156-44BA-842C-4348C3339B10}" type="datetimeFigureOut">
              <a:rPr lang="en-US" smtClean="0"/>
              <a:pPr/>
              <a:t>11/26/2015</a:t>
            </a:fld>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AE2E8EE-9EFB-490A-B513-7E598E878384}"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52D67B-E156-44BA-842C-4348C3339B10}" type="datetimeFigureOut">
              <a:rPr lang="en-US" smtClean="0"/>
              <a:pPr/>
              <a:t>11/26/2015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4AE2E8EE-9EFB-490A-B513-7E598E878384}"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52D67B-E156-44BA-842C-4348C3339B10}" type="datetimeFigureOut">
              <a:rPr lang="en-US" smtClean="0"/>
              <a:pPr/>
              <a:t>11/26/2015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4AE2E8EE-9EFB-490A-B513-7E598E87838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352D67B-E156-44BA-842C-4348C3339B10}" type="datetimeFigureOut">
              <a:rPr lang="en-US" smtClean="0"/>
              <a:pPr/>
              <a:t>11/26/2015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4AE2E8EE-9EFB-490A-B513-7E598E878384}"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352D67B-E156-44BA-842C-4348C3339B10}" type="datetimeFigureOut">
              <a:rPr lang="en-US" smtClean="0"/>
              <a:pPr/>
              <a:t>11/26/2015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4AE2E8EE-9EFB-490A-B513-7E598E87838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8352D67B-E156-44BA-842C-4348C3339B10}" type="datetimeFigureOut">
              <a:rPr lang="en-US" smtClean="0"/>
              <a:pPr/>
              <a:t>11/26/2015</a:t>
            </a:fld>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AE2E8EE-9EFB-490A-B513-7E598E878384}" type="slidenum">
              <a:rPr lang="en-US" smtClean="0"/>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2D67B-E156-44BA-842C-4348C3339B10}" type="datetimeFigureOut">
              <a:rPr lang="en-US" smtClean="0"/>
              <a:pPr/>
              <a:t>11/26/2015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E2E8EE-9EFB-490A-B513-7E598E87838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8352D67B-E156-44BA-842C-4348C3339B10}" type="datetimeFigureOut">
              <a:rPr lang="en-US" smtClean="0"/>
              <a:pPr/>
              <a:t>11/26/2015</a:t>
            </a:fld>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AE2E8EE-9EFB-490A-B513-7E598E878384}"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52D67B-E156-44BA-842C-4348C3339B10}" type="datetimeFigureOut">
              <a:rPr lang="en-US" smtClean="0"/>
              <a:pPr/>
              <a:t>11/26/2015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AE2E8EE-9EFB-490A-B513-7E598E87838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52D67B-E156-44BA-842C-4348C3339B10}" type="datetimeFigureOut">
              <a:rPr lang="en-US" smtClean="0"/>
              <a:pPr/>
              <a:t>11/26/2015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AE2E8EE-9EFB-490A-B513-7E598E87838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52D67B-E156-44BA-842C-4348C3339B10}" type="datetimeFigureOut">
              <a:rPr lang="en-US" smtClean="0"/>
              <a:pPr/>
              <a:t>11/26/2015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E2E8EE-9EFB-490A-B513-7E598E87838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52D67B-E156-44BA-842C-4348C3339B10}" type="datetimeFigureOut">
              <a:rPr lang="en-US" smtClean="0"/>
              <a:pPr/>
              <a:t>11/26/2015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E2E8EE-9EFB-490A-B513-7E598E87838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52D67B-E156-44BA-842C-4348C3339B10}" type="datetimeFigureOut">
              <a:rPr lang="en-US" smtClean="0"/>
              <a:pPr/>
              <a:t>11/26/2015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E2E8EE-9EFB-490A-B513-7E598E87838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52D67B-E156-44BA-842C-4348C3339B10}" type="datetimeFigureOut">
              <a:rPr lang="en-US" smtClean="0"/>
              <a:pPr/>
              <a:t>11/26/2015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E2E8EE-9EFB-490A-B513-7E598E87838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2D67B-E156-44BA-842C-4348C3339B10}" type="datetimeFigureOut">
              <a:rPr lang="en-US" smtClean="0"/>
              <a:pPr/>
              <a:t>11/26/2015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E2E8EE-9EFB-490A-B513-7E598E8783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52D67B-E156-44BA-842C-4348C3339B10}" type="datetimeFigureOut">
              <a:rPr lang="en-US" smtClean="0"/>
              <a:pPr/>
              <a:t>11/26/2015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E2E8EE-9EFB-490A-B513-7E598E87838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52D67B-E156-44BA-842C-4348C3339B10}" type="datetimeFigureOut">
              <a:rPr lang="en-US" smtClean="0"/>
              <a:pPr/>
              <a:t>11/26/2015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E2E8EE-9EFB-490A-B513-7E598E87838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2D67B-E156-44BA-842C-4348C3339B10}" type="datetimeFigureOut">
              <a:rPr lang="en-US" smtClean="0"/>
              <a:pPr/>
              <a:t>11/26/2015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2E8EE-9EFB-490A-B513-7E598E8783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352D67B-E156-44BA-842C-4348C3339B10}" type="datetimeFigureOut">
              <a:rPr lang="en-US" smtClean="0"/>
              <a:pPr/>
              <a:t>11/26/2015</a:t>
            </a:fld>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AE2E8EE-9EFB-490A-B513-7E598E878384}"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429000"/>
            <a:ext cx="7772400" cy="1470025"/>
          </a:xfrm>
        </p:spPr>
        <p:txBody>
          <a:bodyPr>
            <a:noAutofit/>
          </a:bodyPr>
          <a:lstStyle/>
          <a:p>
            <a:r>
              <a:rPr lang="en-US" sz="15000" b="1" dirty="0" smtClean="0">
                <a:solidFill>
                  <a:srgbClr val="C00000"/>
                </a:solidFill>
                <a:latin typeface="Vivaldi" pitchFamily="66" charset="0"/>
                <a:cs typeface="Aharoni" pitchFamily="2" charset="-79"/>
              </a:rPr>
              <a:t>Seerah</a:t>
            </a:r>
            <a:endParaRPr lang="en-US" sz="15000" b="1" dirty="0">
              <a:solidFill>
                <a:srgbClr val="C00000"/>
              </a:solidFill>
              <a:latin typeface="Vivaldi" pitchFamily="66" charset="0"/>
              <a:cs typeface="Aharoni" pitchFamily="2" charset="-79"/>
            </a:endParaRPr>
          </a:p>
        </p:txBody>
      </p:sp>
      <p:sp>
        <p:nvSpPr>
          <p:cNvPr id="5" name="Title 1"/>
          <p:cNvSpPr>
            <a:spLocks noGrp="1"/>
          </p:cNvSpPr>
          <p:nvPr>
            <p:ph type="subTitle" idx="1"/>
          </p:nvPr>
        </p:nvSpPr>
        <p:spPr>
          <a:xfrm>
            <a:off x="1371600" y="228600"/>
            <a:ext cx="6400800" cy="17526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CA"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CA"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ur-PK" sz="9600" b="1" dirty="0" smtClean="0">
                <a:ln w="11430"/>
                <a:solidFill>
                  <a:srgbClr val="C00000"/>
                </a:solidFill>
                <a:effectLst>
                  <a:outerShdw blurRad="80000" dist="40000" dir="5040000" algn="tl">
                    <a:srgbClr val="000000">
                      <a:alpha val="30000"/>
                    </a:srgbClr>
                  </a:outerShdw>
                </a:effectLst>
              </a:rPr>
              <a:t> </a:t>
            </a:r>
            <a:r>
              <a:rPr lang="ur-PK" sz="11000" b="1" dirty="0" smtClean="0">
                <a:ln w="11430"/>
                <a:solidFill>
                  <a:srgbClr val="C00000"/>
                </a:solidFill>
                <a:effectLst>
                  <a:outerShdw blurRad="80000" dist="40000" dir="5040000" algn="tl">
                    <a:srgbClr val="000000">
                      <a:alpha val="30000"/>
                    </a:srgbClr>
                  </a:outerShdw>
                </a:effectLst>
                <a:latin typeface="_PDMS_Saleem_QuranFont" pitchFamily="2" charset="-78"/>
                <a:cs typeface="_PDMS_Saleem_QuranFont" pitchFamily="2" charset="-78"/>
              </a:rPr>
              <a:t>سيرۃالنبيﷺ</a:t>
            </a:r>
            <a:r>
              <a:rPr lang="ur-PK" sz="9600" b="1" dirty="0" smtClean="0">
                <a:ln w="11430"/>
                <a:solidFill>
                  <a:srgbClr val="C00000"/>
                </a:solidFill>
                <a:effectLst>
                  <a:outerShdw blurRad="80000" dist="40000" dir="5040000" algn="tl">
                    <a:srgbClr val="000000">
                      <a:alpha val="30000"/>
                    </a:srgbClr>
                  </a:outerShdw>
                </a:effectLst>
              </a:rPr>
              <a:t> </a:t>
            </a:r>
            <a:r>
              <a:rPr lang="en-CA"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CA"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en-U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lnSpcReduction="10000"/>
          </a:bodyPr>
          <a:lstStyle/>
          <a:p>
            <a:r>
              <a:rPr lang="en-US" b="1" i="1" dirty="0" smtClean="0">
                <a:solidFill>
                  <a:schemeClr val="bg1"/>
                </a:solidFill>
              </a:rPr>
              <a:t>Privacy and detachment </a:t>
            </a:r>
            <a:r>
              <a:rPr lang="en-US" b="1" dirty="0" smtClean="0">
                <a:solidFill>
                  <a:schemeClr val="bg1"/>
                </a:solidFill>
              </a:rPr>
              <a:t>from the impurities of life were two indispensable prerequisites for the Prophet’s soul to come into close communion with the Unseen Power that lies behind all aspects of existence in this infinite universe. </a:t>
            </a:r>
          </a:p>
          <a:p>
            <a:r>
              <a:rPr lang="en-US" b="1" dirty="0" smtClean="0">
                <a:solidFill>
                  <a:schemeClr val="bg1"/>
                </a:solidFill>
              </a:rPr>
              <a:t>This rich period of privacy lasted for three years and then ushered in a new era of indissoluble contact with that Power.</a:t>
            </a:r>
            <a:endParaRPr lang="en-US"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Autofit/>
          </a:bodyPr>
          <a:lstStyle/>
          <a:p>
            <a:r>
              <a:rPr lang="en-US" b="1" dirty="0" smtClean="0">
                <a:latin typeface="Cooper Black" pitchFamily="18" charset="0"/>
              </a:rPr>
              <a:t>Gabriel brings down the Revelation</a:t>
            </a:r>
            <a:endParaRPr lang="en-US" b="1" dirty="0">
              <a:latin typeface="Cooper Black" pitchFamily="18" charset="0"/>
            </a:endParaRPr>
          </a:p>
        </p:txBody>
      </p:sp>
      <p:sp>
        <p:nvSpPr>
          <p:cNvPr id="3" name="Content Placeholder 2"/>
          <p:cNvSpPr>
            <a:spLocks noGrp="1"/>
          </p:cNvSpPr>
          <p:nvPr>
            <p:ph idx="1"/>
          </p:nvPr>
        </p:nvSpPr>
        <p:spPr>
          <a:xfrm>
            <a:off x="457200" y="2209800"/>
            <a:ext cx="8229600" cy="3810000"/>
          </a:xfrm>
        </p:spPr>
        <p:txBody>
          <a:bodyPr/>
          <a:lstStyle/>
          <a:p>
            <a:r>
              <a:rPr lang="en-US" b="1" dirty="0" smtClean="0"/>
              <a:t>When Prophet (</a:t>
            </a:r>
            <a:r>
              <a:rPr lang="en-US" b="1" dirty="0" err="1" smtClean="0"/>
              <a:t>pbuh</a:t>
            </a:r>
            <a:r>
              <a:rPr lang="en-US" b="1" dirty="0" smtClean="0"/>
              <a:t>) was forty, the age of complete perfection at which Prophets were always ordered to disclose their Message, signs of his Prophet hood started to appear in the form of true visions.</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1000" b="-4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b="1" dirty="0" smtClean="0"/>
              <a:t>It was the night of 21st Ramadan, August 10</a:t>
            </a:r>
            <a:r>
              <a:rPr lang="en-US" b="1" baseline="30000" dirty="0" smtClean="0"/>
              <a:t>th</a:t>
            </a:r>
            <a:r>
              <a:rPr lang="en-US" b="1" dirty="0" smtClean="0"/>
              <a:t>, 610 A.D. when angel Gabriel brought the first three ayahs of </a:t>
            </a:r>
            <a:r>
              <a:rPr lang="en-US" b="1" dirty="0" err="1" smtClean="0"/>
              <a:t>Surah</a:t>
            </a:r>
            <a:r>
              <a:rPr lang="en-US" b="1" dirty="0" smtClean="0"/>
              <a:t> </a:t>
            </a:r>
            <a:r>
              <a:rPr lang="en-US" b="1" dirty="0" err="1" smtClean="0"/>
              <a:t>Alaq</a:t>
            </a:r>
            <a:r>
              <a:rPr lang="en-US" b="1" dirty="0" smtClean="0"/>
              <a:t>, as the first revelation</a:t>
            </a:r>
          </a:p>
          <a:p>
            <a:pPr algn="ctr">
              <a:buNone/>
            </a:pPr>
            <a:r>
              <a:rPr lang="ar-AE" sz="8000" b="1" dirty="0" smtClean="0">
                <a:latin typeface="Arabic Typesetting" pitchFamily="66" charset="-78"/>
                <a:cs typeface="Arabic Typesetting" pitchFamily="66" charset="-78"/>
              </a:rPr>
              <a:t>ٱقۡرَأۡ بِٱسۡمِ رَبِّكَ ٱلَّذِى خَلَقَ </a:t>
            </a:r>
            <a:endParaRPr lang="en-US" sz="8000" b="1" dirty="0" smtClean="0">
              <a:latin typeface="Arabic Typesetting" pitchFamily="66" charset="-78"/>
              <a:cs typeface="Arabic Typesetting" pitchFamily="66" charset="-78"/>
            </a:endParaRPr>
          </a:p>
          <a:p>
            <a:pPr algn="ct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Prophet (</a:t>
            </a:r>
            <a:r>
              <a:rPr lang="en-US" b="1" dirty="0" err="1" smtClean="0"/>
              <a:t>pbuh</a:t>
            </a:r>
            <a:r>
              <a:rPr lang="en-US" b="1" dirty="0" smtClean="0"/>
              <a:t>) repeated these verses after Gabriel. </a:t>
            </a:r>
          </a:p>
          <a:p>
            <a:r>
              <a:rPr lang="en-US" b="1" dirty="0" smtClean="0"/>
              <a:t>He was trembling with fear when he came back to his wife </a:t>
            </a:r>
            <a:r>
              <a:rPr lang="en-US" b="1" dirty="0" err="1" smtClean="0"/>
              <a:t>Khadijah</a:t>
            </a:r>
            <a:r>
              <a:rPr lang="en-US" b="1" dirty="0" smtClean="0"/>
              <a:t>, and said, "Cover me, cover me." She covered him until he restored security. </a:t>
            </a:r>
          </a:p>
          <a:p>
            <a:r>
              <a:rPr lang="en-US" b="1" dirty="0" smtClean="0"/>
              <a:t>He told </a:t>
            </a:r>
            <a:r>
              <a:rPr lang="en-US" b="1" dirty="0" err="1" smtClean="0"/>
              <a:t>Khadijah</a:t>
            </a:r>
            <a:r>
              <a:rPr lang="en-US" b="1" dirty="0" smtClean="0"/>
              <a:t> of the incident of the cave and added that he was afraid.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oper Black" pitchFamily="18" charset="0"/>
              </a:rPr>
              <a:t>Khadijah</a:t>
            </a:r>
            <a:r>
              <a:rPr lang="en-US" dirty="0" smtClean="0">
                <a:latin typeface="Cooper Black" pitchFamily="18" charset="0"/>
              </a:rPr>
              <a:t> the Great </a:t>
            </a:r>
            <a:endParaRPr lang="en-US" dirty="0">
              <a:latin typeface="Cooper Black" pitchFamily="18" charset="0"/>
            </a:endParaRPr>
          </a:p>
        </p:txBody>
      </p:sp>
      <p:sp>
        <p:nvSpPr>
          <p:cNvPr id="3" name="Content Placeholder 2"/>
          <p:cNvSpPr>
            <a:spLocks noGrp="1"/>
          </p:cNvSpPr>
          <p:nvPr>
            <p:ph idx="1"/>
          </p:nvPr>
        </p:nvSpPr>
        <p:spPr/>
        <p:txBody>
          <a:bodyPr/>
          <a:lstStyle/>
          <a:p>
            <a:r>
              <a:rPr lang="en-US" b="1" dirty="0" smtClean="0"/>
              <a:t>His wife tried to soothe and reassure him by saying, "</a:t>
            </a:r>
            <a:r>
              <a:rPr lang="en-US" b="1" dirty="0" err="1" smtClean="0"/>
              <a:t>Allâh</a:t>
            </a:r>
            <a:r>
              <a:rPr lang="en-US" b="1" dirty="0" smtClean="0"/>
              <a:t> will never disgrace you. You unite uterine relations, you bear the burden of the weak; you help the poor and the needy, you entertain the guests and endure hardships in the path of truthfulness</a:t>
            </a:r>
            <a:r>
              <a:rPr lang="en-US"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r>
              <a:rPr lang="en-US" b="1" dirty="0" smtClean="0"/>
              <a:t>She took him to her cousin </a:t>
            </a:r>
            <a:r>
              <a:rPr lang="en-US" b="1" dirty="0" err="1" smtClean="0"/>
              <a:t>Waraqa</a:t>
            </a:r>
            <a:r>
              <a:rPr lang="en-US" b="1" dirty="0" smtClean="0"/>
              <a:t> bin </a:t>
            </a:r>
            <a:r>
              <a:rPr lang="en-US" b="1" dirty="0" err="1" smtClean="0"/>
              <a:t>Nawfal</a:t>
            </a:r>
            <a:r>
              <a:rPr lang="en-US" b="1" dirty="0" smtClean="0"/>
              <a:t>, who had embraced Christianity in the pre-Islamic period, and used to write the Bible in Hebrew. He was a blind, old wise man.</a:t>
            </a:r>
          </a:p>
          <a:p>
            <a:r>
              <a:rPr lang="en-US" b="1" dirty="0" smtClean="0"/>
              <a:t>When prophet told him everything that he </a:t>
            </a:r>
            <a:r>
              <a:rPr lang="en-US" b="1" dirty="0" err="1" smtClean="0"/>
              <a:t>hadwitnessed</a:t>
            </a:r>
            <a:r>
              <a:rPr lang="en-US" b="1" dirty="0" smtClean="0"/>
              <a:t>, </a:t>
            </a:r>
            <a:r>
              <a:rPr lang="en-US" b="1" dirty="0" err="1" smtClean="0"/>
              <a:t>Waraqa</a:t>
            </a:r>
            <a:r>
              <a:rPr lang="en-US" b="1" dirty="0" smtClean="0"/>
              <a:t> replied: "This is ‘</a:t>
            </a:r>
            <a:r>
              <a:rPr lang="en-US" b="1" i="1" dirty="0" err="1" smtClean="0"/>
              <a:t>Namus</a:t>
            </a:r>
            <a:r>
              <a:rPr lang="en-US" b="1" i="1" dirty="0" smtClean="0"/>
              <a:t>’</a:t>
            </a:r>
            <a:r>
              <a:rPr lang="en-US" b="1" dirty="0" smtClean="0"/>
              <a:t> i.e. (the angel who is entrusted with Divine Secrets) that </a:t>
            </a:r>
            <a:r>
              <a:rPr lang="en-US" b="1" dirty="0" err="1" smtClean="0"/>
              <a:t>Allâh</a:t>
            </a:r>
            <a:r>
              <a:rPr lang="en-US" b="1" dirty="0" smtClean="0"/>
              <a:t> sent to Moses.”</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r>
              <a:rPr lang="en-US" b="1" dirty="0" err="1" smtClean="0"/>
              <a:t>Waraqa</a:t>
            </a:r>
            <a:r>
              <a:rPr lang="en-US" b="1" dirty="0" smtClean="0"/>
              <a:t> said “I wish I were younger. I wish I could live up to the time when your people would turn you out." Muhammad (</a:t>
            </a:r>
            <a:r>
              <a:rPr lang="en-US" b="1" dirty="0" err="1" smtClean="0"/>
              <a:t>pbuh</a:t>
            </a:r>
            <a:r>
              <a:rPr lang="en-US" b="1" dirty="0" smtClean="0"/>
              <a:t>) asked: "Will they drive me out?" </a:t>
            </a:r>
            <a:r>
              <a:rPr lang="en-US" b="1" dirty="0" err="1" smtClean="0"/>
              <a:t>Waraqa</a:t>
            </a:r>
            <a:r>
              <a:rPr lang="en-US" b="1" dirty="0" smtClean="0"/>
              <a:t> confirmed and said: "Anyone who came with something similar to what you have brought was treated with hostility; and if I should be alive till that day, then I would support you strongly." A few days later </a:t>
            </a:r>
            <a:r>
              <a:rPr lang="en-US" b="1" dirty="0" err="1" smtClean="0"/>
              <a:t>Waraqa</a:t>
            </a:r>
            <a:r>
              <a:rPr lang="en-US" b="1" dirty="0" smtClean="0"/>
              <a:t> died and the revelation also subsided.</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solidFill>
                  <a:schemeClr val="bg1"/>
                </a:solidFill>
              </a:rPr>
              <a:t>Interruption of Revelation</a:t>
            </a:r>
            <a:endParaRPr lang="en-US" b="1" dirty="0">
              <a:solidFill>
                <a:schemeClr val="bg1"/>
              </a:solidFill>
            </a:endParaRPr>
          </a:p>
        </p:txBody>
      </p:sp>
      <p:sp>
        <p:nvSpPr>
          <p:cNvPr id="3" name="Content Placeholder 2"/>
          <p:cNvSpPr>
            <a:spLocks noGrp="1"/>
          </p:cNvSpPr>
          <p:nvPr>
            <p:ph idx="1"/>
          </p:nvPr>
        </p:nvSpPr>
        <p:spPr>
          <a:xfrm>
            <a:off x="533400" y="1828800"/>
            <a:ext cx="8229600" cy="4525963"/>
          </a:xfrm>
        </p:spPr>
        <p:txBody>
          <a:bodyPr/>
          <a:lstStyle/>
          <a:p>
            <a:r>
              <a:rPr lang="en-US" dirty="0" err="1" smtClean="0">
                <a:solidFill>
                  <a:schemeClr val="bg1"/>
                </a:solidFill>
              </a:rPr>
              <a:t>Ibn</a:t>
            </a:r>
            <a:r>
              <a:rPr lang="en-US" dirty="0" smtClean="0">
                <a:solidFill>
                  <a:schemeClr val="bg1"/>
                </a:solidFill>
              </a:rPr>
              <a:t> </a:t>
            </a:r>
            <a:r>
              <a:rPr lang="en-US" dirty="0" err="1" smtClean="0">
                <a:solidFill>
                  <a:schemeClr val="bg1"/>
                </a:solidFill>
              </a:rPr>
              <a:t>Sa‘d</a:t>
            </a:r>
            <a:r>
              <a:rPr lang="en-US" dirty="0" smtClean="0">
                <a:solidFill>
                  <a:schemeClr val="bg1"/>
                </a:solidFill>
              </a:rPr>
              <a:t> reported on the authority of </a:t>
            </a:r>
            <a:r>
              <a:rPr lang="en-US" dirty="0" err="1" smtClean="0">
                <a:solidFill>
                  <a:schemeClr val="bg1"/>
                </a:solidFill>
              </a:rPr>
              <a:t>Ibn</a:t>
            </a:r>
            <a:r>
              <a:rPr lang="en-US" dirty="0" smtClean="0">
                <a:solidFill>
                  <a:schemeClr val="bg1"/>
                </a:solidFill>
              </a:rPr>
              <a:t> ‘</a:t>
            </a:r>
            <a:r>
              <a:rPr lang="en-US" dirty="0" err="1" smtClean="0">
                <a:solidFill>
                  <a:schemeClr val="bg1"/>
                </a:solidFill>
              </a:rPr>
              <a:t>Abbas</a:t>
            </a:r>
            <a:r>
              <a:rPr lang="en-US" dirty="0" smtClean="0">
                <a:solidFill>
                  <a:schemeClr val="bg1"/>
                </a:solidFill>
              </a:rPr>
              <a:t> that the Revelation paused for a few days, after the first revelation, though prophet saw Gabriel once or twice even after that.</a:t>
            </a:r>
          </a:p>
          <a:p>
            <a:r>
              <a:rPr lang="en-US" dirty="0" smtClean="0">
                <a:solidFill>
                  <a:schemeClr val="bg1"/>
                </a:solidFill>
              </a:rPr>
              <a:t>The Prophet was caught in a sort of depression, coupled with astonishment and perplexity.</a:t>
            </a:r>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 revelation</a:t>
            </a:r>
            <a:endParaRPr lang="en-US" b="1" dirty="0"/>
          </a:p>
        </p:txBody>
      </p:sp>
      <p:sp>
        <p:nvSpPr>
          <p:cNvPr id="3" name="Content Placeholder 2"/>
          <p:cNvSpPr>
            <a:spLocks noGrp="1"/>
          </p:cNvSpPr>
          <p:nvPr>
            <p:ph idx="1"/>
          </p:nvPr>
        </p:nvSpPr>
        <p:spPr/>
        <p:txBody>
          <a:bodyPr>
            <a:normAutofit/>
          </a:bodyPr>
          <a:lstStyle/>
          <a:p>
            <a:pPr algn="just"/>
            <a:r>
              <a:rPr lang="en-US" b="1" dirty="0" smtClean="0"/>
              <a:t>Prophet himself told in one of the </a:t>
            </a:r>
            <a:r>
              <a:rPr lang="en-US" b="1" dirty="0" err="1" smtClean="0"/>
              <a:t>ahadith</a:t>
            </a:r>
            <a:r>
              <a:rPr lang="en-US" b="1" dirty="0" smtClean="0"/>
              <a:t> "While I was walking, I heard a voice from the sky. I looked up, and surely enough, it was the same angel who had visited me in the cave of </a:t>
            </a:r>
            <a:r>
              <a:rPr lang="en-US" b="1" dirty="0" err="1" smtClean="0"/>
              <a:t>Hira</a:t>
            </a:r>
            <a:r>
              <a:rPr lang="en-US" b="1" dirty="0" smtClean="0"/>
              <a:t>’. He was sitting on a chair between the earth and the sky. I was very afraid of him and knelt on the ground. I went home saying: ‘Cover me …, Cover me …”.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200" b="1" dirty="0" err="1" smtClean="0">
                <a:solidFill>
                  <a:schemeClr val="bg1"/>
                </a:solidFill>
                <a:latin typeface="Calibri" pitchFamily="34" charset="0"/>
              </a:rPr>
              <a:t>Allâh</a:t>
            </a:r>
            <a:r>
              <a:rPr lang="en-US" sz="3200" b="1" smtClean="0">
                <a:solidFill>
                  <a:schemeClr val="bg1"/>
                </a:solidFill>
                <a:latin typeface="Calibri" pitchFamily="34" charset="0"/>
              </a:rPr>
              <a:t> revealed </a:t>
            </a:r>
            <a:r>
              <a:rPr lang="en-US" sz="3200" b="1" dirty="0" smtClean="0">
                <a:solidFill>
                  <a:schemeClr val="bg1"/>
                </a:solidFill>
                <a:latin typeface="Calibri" pitchFamily="34" charset="0"/>
              </a:rPr>
              <a:t>the verses:</a:t>
            </a:r>
            <a:endParaRPr lang="en-US" sz="3200" b="1" dirty="0">
              <a:solidFill>
                <a:schemeClr val="bg1"/>
              </a:solidFill>
              <a:latin typeface="Calibri" pitchFamily="34" charset="0"/>
            </a:endParaRPr>
          </a:p>
        </p:txBody>
      </p:sp>
      <p:sp>
        <p:nvSpPr>
          <p:cNvPr id="3" name="Content Placeholder 2"/>
          <p:cNvSpPr>
            <a:spLocks noGrp="1"/>
          </p:cNvSpPr>
          <p:nvPr>
            <p:ph idx="1"/>
          </p:nvPr>
        </p:nvSpPr>
        <p:spPr>
          <a:xfrm>
            <a:off x="457200" y="1447800"/>
            <a:ext cx="8229600" cy="4526280"/>
          </a:xfrm>
        </p:spPr>
        <p:txBody>
          <a:bodyPr>
            <a:noAutofit/>
          </a:bodyPr>
          <a:lstStyle/>
          <a:p>
            <a:pPr algn="ctr"/>
            <a:r>
              <a:rPr lang="ar-AE" sz="5400" b="1" dirty="0" smtClean="0">
                <a:solidFill>
                  <a:schemeClr val="bg1"/>
                </a:solidFill>
                <a:latin typeface="Arabic Typesetting" pitchFamily="66" charset="-78"/>
                <a:cs typeface="Arabic Typesetting" pitchFamily="66" charset="-78"/>
              </a:rPr>
              <a:t>يَـٰٓأَيُّہَا ٱلۡمُدَّثِّرُ</a:t>
            </a:r>
            <a:endParaRPr lang="en-US" sz="5400" b="1" dirty="0" smtClean="0">
              <a:solidFill>
                <a:schemeClr val="bg1"/>
              </a:solidFill>
              <a:latin typeface="Arabic Typesetting" pitchFamily="66" charset="-78"/>
              <a:cs typeface="Arabic Typesetting" pitchFamily="66" charset="-78"/>
            </a:endParaRPr>
          </a:p>
          <a:p>
            <a:pPr algn="ctr"/>
            <a:r>
              <a:rPr lang="ar-AE" sz="5400" b="1" dirty="0" smtClean="0">
                <a:solidFill>
                  <a:schemeClr val="bg1"/>
                </a:solidFill>
                <a:latin typeface="Arabic Typesetting" pitchFamily="66" charset="-78"/>
                <a:cs typeface="Arabic Typesetting" pitchFamily="66" charset="-78"/>
              </a:rPr>
              <a:t>قُمۡ فَأَنذِرۡ</a:t>
            </a:r>
            <a:endParaRPr lang="en-US" sz="5400" b="1" dirty="0" smtClean="0">
              <a:solidFill>
                <a:schemeClr val="bg1"/>
              </a:solidFill>
              <a:latin typeface="Arabic Typesetting" pitchFamily="66" charset="-78"/>
              <a:cs typeface="Arabic Typesetting" pitchFamily="66" charset="-78"/>
            </a:endParaRPr>
          </a:p>
          <a:p>
            <a:pPr algn="ctr"/>
            <a:r>
              <a:rPr lang="ar-AE" sz="5400" b="1" dirty="0" smtClean="0">
                <a:solidFill>
                  <a:schemeClr val="bg1"/>
                </a:solidFill>
                <a:latin typeface="Arabic Typesetting" pitchFamily="66" charset="-78"/>
                <a:cs typeface="Arabic Typesetting" pitchFamily="66" charset="-78"/>
              </a:rPr>
              <a:t>وَرَبَّكَ فَكَبِّرۡ</a:t>
            </a:r>
            <a:endParaRPr lang="en-US" sz="5400" b="1" dirty="0" smtClean="0">
              <a:solidFill>
                <a:schemeClr val="bg1"/>
              </a:solidFill>
              <a:latin typeface="Arabic Typesetting" pitchFamily="66" charset="-78"/>
              <a:cs typeface="Arabic Typesetting" pitchFamily="66" charset="-78"/>
            </a:endParaRPr>
          </a:p>
          <a:p>
            <a:pPr algn="ctr"/>
            <a:r>
              <a:rPr lang="ar-AE" sz="5400" b="1" dirty="0" smtClean="0">
                <a:solidFill>
                  <a:schemeClr val="bg1"/>
                </a:solidFill>
                <a:latin typeface="Arabic Typesetting" pitchFamily="66" charset="-78"/>
                <a:cs typeface="Arabic Typesetting" pitchFamily="66" charset="-78"/>
              </a:rPr>
              <a:t>وَثِيَابَكَ فَطَهِّرۡ</a:t>
            </a:r>
            <a:endParaRPr lang="en-US" sz="5400" b="1" dirty="0" smtClean="0">
              <a:solidFill>
                <a:schemeClr val="bg1"/>
              </a:solidFill>
              <a:latin typeface="Arabic Typesetting" pitchFamily="66" charset="-78"/>
              <a:cs typeface="Arabic Typesetting" pitchFamily="66" charset="-78"/>
            </a:endParaRPr>
          </a:p>
          <a:p>
            <a:pPr algn="ctr"/>
            <a:r>
              <a:rPr lang="ar-AE" sz="5400" b="1" dirty="0" smtClean="0">
                <a:solidFill>
                  <a:schemeClr val="bg1"/>
                </a:solidFill>
                <a:latin typeface="Arabic Typesetting" pitchFamily="66" charset="-78"/>
                <a:cs typeface="Arabic Typesetting" pitchFamily="66" charset="-78"/>
              </a:rPr>
              <a:t>وَٱلرُّجۡزَ فَٱهۡجُرۡ</a:t>
            </a:r>
            <a:endParaRPr lang="en-US" sz="5400" b="1" dirty="0">
              <a:solidFill>
                <a:schemeClr val="bg1"/>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endParaRPr lang="en-US"/>
          </a:p>
        </p:txBody>
      </p:sp>
      <p:sp>
        <p:nvSpPr>
          <p:cNvPr id="10243" name="Rectangle 3"/>
          <p:cNvSpPr>
            <a:spLocks noGrp="1" noRot="1" noChangeArrowheads="1"/>
          </p:cNvSpPr>
          <p:nvPr>
            <p:ph type="body" idx="1"/>
          </p:nvPr>
        </p:nvSpPr>
        <p:spPr/>
        <p:txBody>
          <a:bodyPr/>
          <a:lstStyle/>
          <a:p>
            <a:endParaRPr lang="en-US"/>
          </a:p>
        </p:txBody>
      </p:sp>
      <p:pic>
        <p:nvPicPr>
          <p:cNvPr id="10244" name="Picture 4" descr="AA1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4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You (Muhammad) enveloped (in garments)! Arise and warn! And your Lord (</a:t>
            </a:r>
            <a:r>
              <a:rPr lang="en-US" b="1" dirty="0" err="1" smtClean="0"/>
              <a:t>Allâh</a:t>
            </a:r>
            <a:r>
              <a:rPr lang="en-US" b="1" dirty="0" smtClean="0"/>
              <a:t>) magnify! And your garments purify! And keep away from </a:t>
            </a:r>
            <a:r>
              <a:rPr lang="en-US" b="1" i="1" dirty="0" err="1" smtClean="0"/>
              <a:t>Ar-Rujz</a:t>
            </a:r>
            <a:r>
              <a:rPr lang="en-US" b="1" dirty="0" smtClean="0"/>
              <a:t> (the idols)!’" [Al-Qur'an 74:1-5]</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 the revelation begins</a:t>
            </a:r>
            <a:endParaRPr lang="en-US" dirty="0"/>
          </a:p>
        </p:txBody>
      </p:sp>
      <p:sp>
        <p:nvSpPr>
          <p:cNvPr id="4" name="Content Placeholder 2"/>
          <p:cNvSpPr>
            <a:spLocks noGrp="1"/>
          </p:cNvSpPr>
          <p:nvPr>
            <p:ph type="subTitle" idx="1"/>
          </p:nvPr>
        </p:nvSpPr>
        <p:spPr/>
        <p:txBody>
          <a:bodyPr>
            <a:noAutofit/>
          </a:bodyPr>
          <a:lstStyle/>
          <a:p>
            <a:r>
              <a:rPr lang="en-US" sz="7200" dirty="0" smtClean="0">
                <a:solidFill>
                  <a:schemeClr val="tx1"/>
                </a:solidFill>
              </a:rPr>
              <a:t>What was to preach</a:t>
            </a:r>
            <a:endParaRPr lang="en-US" sz="72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r>
              <a:rPr lang="en-US" sz="5300" b="1" dirty="0" err="1" smtClean="0"/>
              <a:t>Surah</a:t>
            </a:r>
            <a:r>
              <a:rPr lang="en-US" sz="5300" b="1" dirty="0" smtClean="0"/>
              <a:t> Al-</a:t>
            </a:r>
            <a:r>
              <a:rPr lang="en-US" sz="5300" b="1" dirty="0" err="1" smtClean="0"/>
              <a:t>Muddaththir</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ctr"/>
            <a:r>
              <a:rPr lang="en-US" sz="4800" b="1" dirty="0" smtClean="0"/>
              <a:t>O you (Muhammad SAW) enveloped in garments! (1) Arise and warn! (2) And magnify your Lord (</a:t>
            </a:r>
            <a:r>
              <a:rPr lang="en-US" sz="4800" b="1" dirty="0" err="1" smtClean="0"/>
              <a:t>Allâh</a:t>
            </a:r>
            <a:r>
              <a:rPr lang="en-US" sz="4800" b="1" dirty="0" smtClean="0"/>
              <a:t>)!</a:t>
            </a:r>
            <a:endParaRPr lang="en-US" sz="4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 and magnify your Lord</a:t>
            </a:r>
            <a:endParaRPr lang="en-US" dirty="0"/>
          </a:p>
        </p:txBody>
      </p:sp>
      <p:sp>
        <p:nvSpPr>
          <p:cNvPr id="3" name="Content Placeholder 2"/>
          <p:cNvSpPr>
            <a:spLocks noGrp="1"/>
          </p:cNvSpPr>
          <p:nvPr>
            <p:ph idx="1"/>
          </p:nvPr>
        </p:nvSpPr>
        <p:spPr/>
        <p:txBody>
          <a:bodyPr/>
          <a:lstStyle/>
          <a:p>
            <a:r>
              <a:rPr lang="en-US" dirty="0" smtClean="0"/>
              <a:t> Allah is the only one worthy of worship and Praise.</a:t>
            </a:r>
          </a:p>
          <a:p>
            <a:r>
              <a:rPr lang="en-US" dirty="0" smtClean="0"/>
              <a:t> one who refuses to accept this undeniable reality should be warned of the serious consequences.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143000"/>
          </a:xfrm>
        </p:spPr>
        <p:txBody>
          <a:bodyPr>
            <a:normAutofit fontScale="90000"/>
          </a:bodyPr>
          <a:lstStyle/>
          <a:p>
            <a:r>
              <a:rPr lang="en-US" sz="6000" dirty="0" smtClean="0">
                <a:latin typeface="Cooper Black" pitchFamily="18" charset="0"/>
              </a:rPr>
              <a:t>The constituents of the call </a:t>
            </a:r>
            <a:r>
              <a:rPr lang="en-US" dirty="0" smtClean="0"/>
              <a:t/>
            </a:r>
            <a:br>
              <a:rPr lang="en-US" dirty="0" smtClean="0"/>
            </a:br>
            <a:endParaRPr lang="en-US" dirty="0"/>
          </a:p>
        </p:txBody>
      </p:sp>
      <p:sp>
        <p:nvSpPr>
          <p:cNvPr id="3" name="Content Placeholder 2"/>
          <p:cNvSpPr>
            <a:spLocks noGrp="1"/>
          </p:cNvSpPr>
          <p:nvPr>
            <p:ph idx="1"/>
          </p:nvPr>
        </p:nvSpPr>
        <p:spPr>
          <a:xfrm>
            <a:off x="457200" y="1981200"/>
            <a:ext cx="8229600" cy="4525963"/>
          </a:xfrm>
        </p:spPr>
        <p:txBody>
          <a:bodyPr>
            <a:normAutofit fontScale="70000" lnSpcReduction="20000"/>
          </a:bodyPr>
          <a:lstStyle/>
          <a:p>
            <a:pPr marL="914400" indent="-914400">
              <a:buFont typeface="+mj-lt"/>
              <a:buAutoNum type="arabicPeriod"/>
            </a:pPr>
            <a:r>
              <a:rPr lang="en-US" sz="4800" b="1" dirty="0" smtClean="0">
                <a:latin typeface="Aharoni" pitchFamily="2" charset="-79"/>
                <a:cs typeface="Aharoni" pitchFamily="2" charset="-79"/>
              </a:rPr>
              <a:t>Testimony </a:t>
            </a:r>
            <a:r>
              <a:rPr lang="en-US" sz="4800" b="1" dirty="0" smtClean="0">
                <a:latin typeface="Aharoni" pitchFamily="2" charset="-79"/>
                <a:cs typeface="Aharoni" pitchFamily="2" charset="-79"/>
              </a:rPr>
              <a:t>to the Oneness of </a:t>
            </a:r>
            <a:r>
              <a:rPr lang="en-US" sz="4800" b="1" dirty="0" err="1" smtClean="0">
                <a:latin typeface="Aharoni" pitchFamily="2" charset="-79"/>
                <a:cs typeface="Aharoni" pitchFamily="2" charset="-79"/>
              </a:rPr>
              <a:t>Allâh</a:t>
            </a:r>
            <a:r>
              <a:rPr lang="en-US" sz="4800" b="1" dirty="0" smtClean="0">
                <a:latin typeface="Aharoni" pitchFamily="2" charset="-79"/>
                <a:cs typeface="Aharoni" pitchFamily="2" charset="-79"/>
              </a:rPr>
              <a:t>.</a:t>
            </a:r>
          </a:p>
          <a:p>
            <a:pPr marL="914400" indent="-914400">
              <a:buFont typeface="+mj-lt"/>
              <a:buAutoNum type="arabicPeriod"/>
            </a:pPr>
            <a:r>
              <a:rPr lang="en-US" sz="4800" b="1" dirty="0" smtClean="0">
                <a:latin typeface="Aharoni" pitchFamily="2" charset="-79"/>
                <a:cs typeface="Aharoni" pitchFamily="2" charset="-79"/>
              </a:rPr>
              <a:t>Belief in the Hereafter.</a:t>
            </a:r>
          </a:p>
          <a:p>
            <a:pPr marL="914400" indent="-914400">
              <a:buFont typeface="+mj-lt"/>
              <a:buAutoNum type="arabicPeriod"/>
            </a:pPr>
            <a:r>
              <a:rPr lang="en-US" sz="4800" b="1" dirty="0" smtClean="0">
                <a:latin typeface="Aharoni" pitchFamily="2" charset="-79"/>
                <a:cs typeface="Aharoni" pitchFamily="2" charset="-79"/>
              </a:rPr>
              <a:t>Sanctifying one’s soul and elevating it high above </a:t>
            </a:r>
            <a:r>
              <a:rPr lang="en-US" sz="4800" b="1" dirty="0" smtClean="0">
                <a:latin typeface="Aharoni" pitchFamily="2" charset="-79"/>
                <a:cs typeface="Aharoni" pitchFamily="2" charset="-79"/>
              </a:rPr>
              <a:t>evils</a:t>
            </a:r>
            <a:endParaRPr lang="en-US" sz="4800" b="1" dirty="0" smtClean="0">
              <a:latin typeface="Aharoni" pitchFamily="2" charset="-79"/>
              <a:cs typeface="Aharoni" pitchFamily="2" charset="-79"/>
            </a:endParaRPr>
          </a:p>
          <a:p>
            <a:pPr marL="914400" indent="-914400">
              <a:buFont typeface="+mj-lt"/>
              <a:buAutoNum type="arabicPeriod"/>
            </a:pPr>
            <a:r>
              <a:rPr lang="en-US" sz="4800" b="1" dirty="0" smtClean="0">
                <a:latin typeface="Aharoni" pitchFamily="2" charset="-79"/>
                <a:cs typeface="Aharoni" pitchFamily="2" charset="-79"/>
              </a:rPr>
              <a:t>Committing one’s all affairs to </a:t>
            </a:r>
            <a:r>
              <a:rPr lang="en-US" sz="4800" b="1" dirty="0" err="1" smtClean="0">
                <a:latin typeface="Aharoni" pitchFamily="2" charset="-79"/>
                <a:cs typeface="Aharoni" pitchFamily="2" charset="-79"/>
              </a:rPr>
              <a:t>Allâh</a:t>
            </a:r>
            <a:r>
              <a:rPr lang="en-US" sz="4800" b="1" dirty="0" smtClean="0">
                <a:latin typeface="Aharoni" pitchFamily="2" charset="-79"/>
                <a:cs typeface="Aharoni" pitchFamily="2" charset="-79"/>
              </a:rPr>
              <a:t>, the All-High.</a:t>
            </a:r>
          </a:p>
          <a:p>
            <a:pPr marL="914400" indent="-914400">
              <a:buFont typeface="+mj-lt"/>
              <a:buAutoNum type="arabicPeriod"/>
            </a:pPr>
            <a:r>
              <a:rPr lang="en-US" sz="4800" b="1" dirty="0" smtClean="0">
                <a:latin typeface="Aharoni" pitchFamily="2" charset="-79"/>
                <a:cs typeface="Aharoni" pitchFamily="2" charset="-79"/>
              </a:rPr>
              <a:t>Life becomes the replica of prophet’s (pbuh) life </a:t>
            </a:r>
            <a:endParaRPr lang="en-US" sz="4800" b="1"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cap="all" dirty="0" smtClean="0">
                <a:latin typeface="Cooper Black" pitchFamily="18" charset="0"/>
              </a:rPr>
              <a:t>In the Shade of the Message and Prophet hood</a:t>
            </a:r>
            <a:endParaRPr lang="en-US" b="1" cap="all" dirty="0">
              <a:latin typeface="Cooper Black"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oper Black" pitchFamily="18" charset="0"/>
              </a:rPr>
              <a:t>In the cave of Hira</a:t>
            </a:r>
            <a:endParaRPr lang="en-US" b="1" dirty="0">
              <a:latin typeface="Cooper Black" pitchFamily="18" charset="0"/>
            </a:endParaRPr>
          </a:p>
        </p:txBody>
      </p:sp>
      <p:sp>
        <p:nvSpPr>
          <p:cNvPr id="3" name="Content Placeholder 2"/>
          <p:cNvSpPr>
            <a:spLocks noGrp="1"/>
          </p:cNvSpPr>
          <p:nvPr>
            <p:ph idx="1"/>
          </p:nvPr>
        </p:nvSpPr>
        <p:spPr>
          <a:xfrm>
            <a:off x="381000" y="1219200"/>
            <a:ext cx="8229600" cy="4525963"/>
          </a:xfrm>
        </p:spPr>
        <p:txBody>
          <a:bodyPr/>
          <a:lstStyle/>
          <a:p>
            <a:r>
              <a:rPr lang="en-US" b="1" dirty="0" smtClean="0"/>
              <a:t>When Prophet Muhammad was nearly forty, he started to pass long hours in retirement in hills around Makkah, meditating and speculating over all aspects of creation around him. </a:t>
            </a:r>
          </a:p>
        </p:txBody>
      </p:sp>
      <p:pic>
        <p:nvPicPr>
          <p:cNvPr id="1027" name="Picture 3" descr="C:\Users\Hammad\Desktop\dsc_4424.jpg"/>
          <p:cNvPicPr>
            <a:picLocks noChangeAspect="1" noChangeArrowheads="1"/>
          </p:cNvPicPr>
          <p:nvPr/>
        </p:nvPicPr>
        <p:blipFill>
          <a:blip r:embed="rId2" cstate="print"/>
          <a:srcRect/>
          <a:stretch>
            <a:fillRect/>
          </a:stretch>
        </p:blipFill>
        <p:spPr bwMode="auto">
          <a:xfrm>
            <a:off x="304800" y="3733800"/>
            <a:ext cx="8534400" cy="3124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0" y="2209800"/>
            <a:ext cx="7772400" cy="1362075"/>
          </a:xfrm>
        </p:spPr>
        <p:txBody>
          <a:bodyPr>
            <a:normAutofit fontScale="90000"/>
          </a:bodyPr>
          <a:lstStyle/>
          <a:p>
            <a:pPr algn="ctr"/>
            <a:r>
              <a:rPr lang="en-US" dirty="0" smtClean="0">
                <a:latin typeface="Gabriola" pitchFamily="82" charset="0"/>
                <a:cs typeface="Times New Roman" pitchFamily="18" charset="0"/>
              </a:rPr>
              <a:t>his favorite </a:t>
            </a:r>
            <a:r>
              <a:rPr lang="en-US" dirty="0" smtClean="0">
                <a:latin typeface="Gabriola" pitchFamily="82" charset="0"/>
                <a:cs typeface="Times New Roman" pitchFamily="18" charset="0"/>
              </a:rPr>
              <a:t>resort — </a:t>
            </a:r>
            <a:r>
              <a:rPr lang="en-US" dirty="0" smtClean="0">
                <a:latin typeface="Gabriola" pitchFamily="82" charset="0"/>
                <a:cs typeface="Times New Roman" pitchFamily="18" charset="0"/>
              </a:rPr>
              <a:t/>
            </a:r>
            <a:br>
              <a:rPr lang="en-US" dirty="0" smtClean="0">
                <a:latin typeface="Gabriola" pitchFamily="82" charset="0"/>
                <a:cs typeface="Times New Roman" pitchFamily="18" charset="0"/>
              </a:rPr>
            </a:br>
            <a:r>
              <a:rPr lang="en-US" dirty="0" smtClean="0">
                <a:latin typeface="Cooper Black" pitchFamily="18" charset="0"/>
                <a:cs typeface="Times New Roman" pitchFamily="18" charset="0"/>
              </a:rPr>
              <a:t>a </a:t>
            </a:r>
            <a:r>
              <a:rPr lang="en-US" dirty="0" smtClean="0">
                <a:latin typeface="Cooper Black" pitchFamily="18" charset="0"/>
                <a:cs typeface="Times New Roman" pitchFamily="18" charset="0"/>
              </a:rPr>
              <a:t>cave named </a:t>
            </a:r>
            <a:r>
              <a:rPr lang="en-US" dirty="0" err="1" smtClean="0">
                <a:latin typeface="Cooper Black" pitchFamily="18" charset="0"/>
                <a:cs typeface="Times New Roman" pitchFamily="18" charset="0"/>
              </a:rPr>
              <a:t>Hira</a:t>
            </a:r>
            <a:r>
              <a:rPr lang="en-US" dirty="0" smtClean="0">
                <a:latin typeface="Cooper Black" pitchFamily="18" charset="0"/>
                <a:cs typeface="Times New Roman" pitchFamily="18" charset="0"/>
              </a:rPr>
              <a:t>’, </a:t>
            </a:r>
            <a:r>
              <a:rPr lang="en-US" dirty="0" smtClean="0">
                <a:latin typeface="Cooper Black" pitchFamily="18" charset="0"/>
                <a:cs typeface="Times New Roman" pitchFamily="18" charset="0"/>
              </a:rPr>
              <a:t/>
            </a:r>
            <a:br>
              <a:rPr lang="en-US" dirty="0" smtClean="0">
                <a:latin typeface="Cooper Black" pitchFamily="18" charset="0"/>
                <a:cs typeface="Times New Roman" pitchFamily="18" charset="0"/>
              </a:rPr>
            </a:br>
            <a:r>
              <a:rPr lang="en-US" dirty="0" smtClean="0">
                <a:latin typeface="Gabriola" pitchFamily="82" charset="0"/>
                <a:cs typeface="Times New Roman" pitchFamily="18" charset="0"/>
              </a:rPr>
              <a:t>in </a:t>
            </a:r>
            <a:r>
              <a:rPr lang="en-US" dirty="0" smtClean="0">
                <a:latin typeface="Gabriola" pitchFamily="82" charset="0"/>
                <a:cs typeface="Times New Roman" pitchFamily="18" charset="0"/>
              </a:rPr>
              <a:t>the Mount An-</a:t>
            </a:r>
            <a:r>
              <a:rPr lang="en-US" dirty="0" err="1" smtClean="0">
                <a:latin typeface="Gabriola" pitchFamily="82" charset="0"/>
                <a:cs typeface="Times New Roman" pitchFamily="18" charset="0"/>
              </a:rPr>
              <a:t>Nour</a:t>
            </a:r>
            <a:r>
              <a:rPr lang="en-US" dirty="0" smtClean="0">
                <a:latin typeface="Gabriola" pitchFamily="82" charset="0"/>
                <a:cs typeface="Times New Roman" pitchFamily="18" charset="0"/>
              </a:rPr>
              <a: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6" name="TextBox 5"/>
          <p:cNvSpPr txBox="1"/>
          <p:nvPr/>
        </p:nvSpPr>
        <p:spPr>
          <a:xfrm>
            <a:off x="2667000" y="533400"/>
            <a:ext cx="4191000" cy="1569660"/>
          </a:xfrm>
          <a:prstGeom prst="rect">
            <a:avLst/>
          </a:prstGeom>
          <a:noFill/>
        </p:spPr>
        <p:txBody>
          <a:bodyPr wrap="square" rtlCol="0">
            <a:spAutoFit/>
          </a:bodyPr>
          <a:lstStyle/>
          <a:p>
            <a:pPr algn="ctr"/>
            <a:r>
              <a:rPr lang="ur-PK" sz="9600" b="1" dirty="0" smtClean="0">
                <a:latin typeface="_PDMS_Saleem_QuranFont" pitchFamily="2" charset="-78"/>
                <a:cs typeface="_PDMS_Saleem_QuranFont" pitchFamily="2" charset="-78"/>
              </a:rPr>
              <a:t>جبل النور</a:t>
            </a:r>
            <a:endParaRPr lang="en-US" sz="9600" b="1" dirty="0">
              <a:latin typeface="_PDMS_Saleem_QuranFont" pitchFamily="2" charset="-78"/>
              <a:cs typeface="_PDMS_Saleem_QuranFont"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4"/>
          <p:cNvSpPr txBox="1">
            <a:spLocks/>
          </p:cNvSpPr>
          <p:nvPr/>
        </p:nvSpPr>
        <p:spPr>
          <a:xfrm>
            <a:off x="457200" y="4800600"/>
            <a:ext cx="7772400" cy="150018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1" i="0" u="none" strike="noStrike" kern="1200" cap="none" spc="0" normalizeH="0" baseline="0" noProof="0" smtClean="0">
                <a:ln>
                  <a:noFill/>
                </a:ln>
                <a:solidFill>
                  <a:schemeClr val="tx1"/>
                </a:solidFill>
                <a:effectLst/>
                <a:uLnTx/>
                <a:uFillTx/>
                <a:latin typeface="Viner Hand ITC" pitchFamily="66" charset="0"/>
                <a:ea typeface="+mn-ea"/>
                <a:cs typeface="+mn-cs"/>
              </a:rPr>
              <a:t>Jabal e Noor</a:t>
            </a:r>
            <a:endParaRPr kumimoji="0" lang="en-US" sz="8000" b="1" i="0" u="none" strike="noStrike" kern="1200" cap="none" spc="0" normalizeH="0" baseline="0" noProof="0" dirty="0">
              <a:ln>
                <a:noFill/>
              </a:ln>
              <a:solidFill>
                <a:schemeClr val="tx1"/>
              </a:solidFill>
              <a:effectLst/>
              <a:uLnTx/>
              <a:uFillTx/>
              <a:latin typeface="Viner Hand ITC" pitchFamily="66"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6600" b="1" dirty="0" smtClean="0">
                <a:latin typeface="Viner Hand ITC" pitchFamily="66" charset="0"/>
              </a:rPr>
              <a:t>Cave of </a:t>
            </a:r>
            <a:r>
              <a:rPr lang="en-US" sz="6600" b="1" dirty="0" err="1" smtClean="0">
                <a:latin typeface="Viner Hand ITC" pitchFamily="66" charset="0"/>
              </a:rPr>
              <a:t>Hira</a:t>
            </a:r>
            <a:r>
              <a:rPr lang="en-US" sz="6600" b="1" dirty="0" smtClean="0">
                <a:latin typeface="Viner Hand ITC" pitchFamily="66" charset="0"/>
              </a:rPr>
              <a:t> </a:t>
            </a:r>
            <a:endParaRPr lang="en-US" sz="6600" b="1" dirty="0">
              <a:latin typeface="Viner Hand ITC"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r>
              <a:rPr lang="en-US" b="1" dirty="0" smtClean="0">
                <a:solidFill>
                  <a:schemeClr val="bg1"/>
                </a:solidFill>
              </a:rPr>
              <a:t>His heart was restless about the moral evils and idolatry that were rampant among his people.</a:t>
            </a:r>
          </a:p>
          <a:p>
            <a:r>
              <a:rPr lang="en-US" b="1" dirty="0" smtClean="0">
                <a:solidFill>
                  <a:schemeClr val="bg1"/>
                </a:solidFill>
              </a:rPr>
              <a:t>He was as yet helpless because no definite course, or specific approach had been available for him to follow and rectify the ill practices around him</a:t>
            </a:r>
            <a:endParaRPr lang="en-US" b="1" dirty="0">
              <a:solidFill>
                <a:schemeClr val="bg1"/>
              </a:solidFill>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TotalTime>
  <Words>826</Words>
  <Application>Microsoft Office PowerPoint</Application>
  <PresentationFormat>On-screen Show (4:3)</PresentationFormat>
  <Paragraphs>50</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Foundry</vt:lpstr>
      <vt:lpstr>Seerah</vt:lpstr>
      <vt:lpstr>Slide 2</vt:lpstr>
      <vt:lpstr>In the Shade of the Message and Prophet hood</vt:lpstr>
      <vt:lpstr>In the cave of Hira</vt:lpstr>
      <vt:lpstr>his favorite resort —  a cave named Hira’,  in the Mount An-Nour. </vt:lpstr>
      <vt:lpstr>Slide 6</vt:lpstr>
      <vt:lpstr>Cave of Hira </vt:lpstr>
      <vt:lpstr>Slide 8</vt:lpstr>
      <vt:lpstr>Slide 9</vt:lpstr>
      <vt:lpstr>Slide 10</vt:lpstr>
      <vt:lpstr>Gabriel brings down the Revelation</vt:lpstr>
      <vt:lpstr>Slide 12</vt:lpstr>
      <vt:lpstr>Slide 13</vt:lpstr>
      <vt:lpstr>Khadijah the Great </vt:lpstr>
      <vt:lpstr>Slide 15</vt:lpstr>
      <vt:lpstr>Slide 16</vt:lpstr>
      <vt:lpstr>Interruption of Revelation</vt:lpstr>
      <vt:lpstr>Second revelation</vt:lpstr>
      <vt:lpstr>Allâh revealed the verses:</vt:lpstr>
      <vt:lpstr>Slide 20</vt:lpstr>
      <vt:lpstr>As the revelation begins</vt:lpstr>
      <vt:lpstr>Surah Al-Muddaththir </vt:lpstr>
      <vt:lpstr>Warn and magnify your Lord</vt:lpstr>
      <vt:lpstr>The constituents of the call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Seerah</dc:title>
  <dc:creator>hammad</dc:creator>
  <cp:lastModifiedBy>Hammad</cp:lastModifiedBy>
  <cp:revision>127</cp:revision>
  <dcterms:created xsi:type="dcterms:W3CDTF">2013-01-29T04:19:20Z</dcterms:created>
  <dcterms:modified xsi:type="dcterms:W3CDTF">2015-11-26T11:43:17Z</dcterms:modified>
</cp:coreProperties>
</file>