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handoutMasterIdLst>
    <p:handoutMasterId r:id="rId37"/>
  </p:handoutMasterIdLst>
  <p:sldIdLst>
    <p:sldId id="256" r:id="rId3"/>
    <p:sldId id="291" r:id="rId4"/>
    <p:sldId id="292" r:id="rId5"/>
    <p:sldId id="259" r:id="rId6"/>
    <p:sldId id="278" r:id="rId7"/>
    <p:sldId id="260" r:id="rId8"/>
    <p:sldId id="257" r:id="rId9"/>
    <p:sldId id="258" r:id="rId10"/>
    <p:sldId id="261" r:id="rId11"/>
    <p:sldId id="264" r:id="rId12"/>
    <p:sldId id="290" r:id="rId13"/>
    <p:sldId id="266" r:id="rId14"/>
    <p:sldId id="267" r:id="rId15"/>
    <p:sldId id="269" r:id="rId16"/>
    <p:sldId id="270" r:id="rId17"/>
    <p:sldId id="271" r:id="rId18"/>
    <p:sldId id="272" r:id="rId19"/>
    <p:sldId id="274" r:id="rId20"/>
    <p:sldId id="275" r:id="rId21"/>
    <p:sldId id="276" r:id="rId22"/>
    <p:sldId id="277" r:id="rId23"/>
    <p:sldId id="279" r:id="rId24"/>
    <p:sldId id="281" r:id="rId25"/>
    <p:sldId id="282" r:id="rId26"/>
    <p:sldId id="293" r:id="rId27"/>
    <p:sldId id="283" r:id="rId28"/>
    <p:sldId id="284" r:id="rId29"/>
    <p:sldId id="29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59" autoAdjust="0"/>
    <p:restoredTop sz="86380" autoAdjust="0"/>
  </p:normalViewPr>
  <p:slideViewPr>
    <p:cSldViewPr>
      <p:cViewPr varScale="1">
        <p:scale>
          <a:sx n="63" d="100"/>
          <a:sy n="63" d="100"/>
        </p:scale>
        <p:origin x="-1362" y="-96"/>
      </p:cViewPr>
      <p:guideLst>
        <p:guide orient="horz" pos="2160"/>
        <p:guide pos="2880"/>
      </p:guideLst>
    </p:cSldViewPr>
  </p:slideViewPr>
  <p:outlineViewPr>
    <p:cViewPr>
      <p:scale>
        <a:sx n="33" d="100"/>
        <a:sy n="33" d="100"/>
      </p:scale>
      <p:origin x="0" y="7758"/>
    </p:cViewPr>
  </p:outlineViewPr>
  <p:notesTextViewPr>
    <p:cViewPr>
      <p:scale>
        <a:sx n="100" d="100"/>
        <a:sy n="100" d="100"/>
      </p:scale>
      <p:origin x="0" y="0"/>
    </p:cViewPr>
  </p:notesTextViewPr>
  <p:sorterViewPr>
    <p:cViewPr>
      <p:scale>
        <a:sx n="66" d="100"/>
        <a:sy n="66" d="100"/>
      </p:scale>
      <p:origin x="0" y="1338"/>
    </p:cViewPr>
  </p:sorter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DF7D08-5DF1-4AA0-9235-A0EF0D905063}" type="datetimeFigureOut">
              <a:rPr lang="en-US" smtClean="0"/>
              <a:pPr/>
              <a:t>11/19/2015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E3C68D-2C0A-4627-A9CF-2A6F3054E80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5188A-7262-429A-8F5A-DA4AF0D41246}" type="datetimeFigureOut">
              <a:rPr lang="en-US" smtClean="0"/>
              <a:pPr/>
              <a:t>11/19/2015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997D3-E849-4E0A-B4FE-635FBBC709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7997D3-E849-4E0A-B4FE-635FBBC709AC}"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6FA062ED-36CC-4B98-B241-DE96A8DA50C6}"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0DD66-73B3-4172-B07E-FD581015D45B}" type="datetimeFigureOut">
              <a:rPr lang="en-US" smtClean="0"/>
              <a:pPr/>
              <a:t>11/19/2015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A062ED-36CC-4B98-B241-DE96A8DA50C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0DD66-73B3-4172-B07E-FD581015D45B}" type="datetimeFigureOut">
              <a:rPr lang="en-US" smtClean="0"/>
              <a:pPr/>
              <a:t>11/19/2015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062ED-36CC-4B98-B241-DE96A8DA50C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250DD66-73B3-4172-B07E-FD581015D45B}" type="datetimeFigureOut">
              <a:rPr lang="en-US" smtClean="0"/>
              <a:pPr/>
              <a:t>11/19/2015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FA062ED-36CC-4B98-B241-DE96A8DA50C6}"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038600"/>
            <a:ext cx="7772400" cy="1470025"/>
          </a:xfrm>
        </p:spPr>
        <p:txBody>
          <a:bodyPr>
            <a:noAutofit/>
          </a:bodyPr>
          <a:lstStyle/>
          <a:p>
            <a:r>
              <a:rPr lang="en-US" sz="9600" b="1" dirty="0">
                <a:latin typeface="Aharoni" pitchFamily="2" charset="-79"/>
                <a:cs typeface="Aharoni" pitchFamily="2" charset="-79"/>
              </a:rPr>
              <a:t>S</a:t>
            </a:r>
            <a:r>
              <a:rPr lang="en-US" sz="9600" b="1" dirty="0" smtClean="0">
                <a:latin typeface="Aharoni" pitchFamily="2" charset="-79"/>
                <a:cs typeface="Aharoni" pitchFamily="2" charset="-79"/>
              </a:rPr>
              <a:t>eerah</a:t>
            </a:r>
            <a:endParaRPr lang="en-US" sz="9600" b="1" dirty="0">
              <a:latin typeface="Aharoni" pitchFamily="2" charset="-79"/>
              <a:cs typeface="Aharoni" pitchFamily="2" charset="-79"/>
            </a:endParaRPr>
          </a:p>
        </p:txBody>
      </p:sp>
      <p:sp>
        <p:nvSpPr>
          <p:cNvPr id="3" name="Subtitle 2"/>
          <p:cNvSpPr>
            <a:spLocks noGrp="1"/>
          </p:cNvSpPr>
          <p:nvPr>
            <p:ph type="subTitle" idx="1"/>
          </p:nvPr>
        </p:nvSpPr>
        <p:spPr/>
        <p:txBody>
          <a:bodyPr/>
          <a:lstStyle/>
          <a:p>
            <a:endParaRPr lang="en-US" dirty="0"/>
          </a:p>
        </p:txBody>
      </p:sp>
      <p:pic>
        <p:nvPicPr>
          <p:cNvPr id="1026" name="Picture 2" descr="C:\Users\hammad\Pictures\imagesCA2FPDM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267200" y="381000"/>
            <a:ext cx="885825" cy="813899"/>
          </a:xfrm>
          <a:prstGeom prst="rect">
            <a:avLst/>
          </a:prstGeom>
          <a:ln>
            <a:noFill/>
          </a:ln>
          <a:effectLst>
            <a:softEdge rad="112500"/>
          </a:effectLst>
        </p:spPr>
      </p:pic>
      <p:sp>
        <p:nvSpPr>
          <p:cNvPr id="6" name="Title 1"/>
          <p:cNvSpPr txBox="1">
            <a:spLocks/>
          </p:cNvSpPr>
          <p:nvPr/>
        </p:nvSpPr>
        <p:spPr>
          <a:xfrm>
            <a:off x="685800" y="2133600"/>
            <a:ext cx="7772400" cy="1470025"/>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9600" b="1" i="0" u="none" strike="noStrike" kern="1200" cap="none" spc="0" normalizeH="0" baseline="0" noProof="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
            </a:r>
            <a:br>
              <a:rPr kumimoji="0" lang="en-CA" sz="9600" b="1" i="0" u="none" strike="noStrike" kern="1200" cap="none" spc="0" normalizeH="0" baseline="0" noProof="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br>
            <a:r>
              <a:rPr kumimoji="0" lang="ur-PK" sz="9600" b="1" i="0" u="none" strike="noStrike" kern="1200" cap="none" spc="0" normalizeH="0" baseline="0" noProof="0" smtClean="0">
                <a:ln w="11430"/>
                <a:solidFill>
                  <a:srgbClr val="C00000"/>
                </a:solidFill>
                <a:effectLst>
                  <a:outerShdw blurRad="80000" dist="40000" dir="5040000" algn="tl">
                    <a:srgbClr val="000000">
                      <a:alpha val="30000"/>
                    </a:srgbClr>
                  </a:outerShdw>
                </a:effectLst>
                <a:uLnTx/>
                <a:uFillTx/>
                <a:latin typeface="+mj-lt"/>
                <a:ea typeface="+mj-ea"/>
                <a:cs typeface="+mj-cs"/>
              </a:rPr>
              <a:t> سيرۃالنبي </a:t>
            </a:r>
            <a:r>
              <a:rPr kumimoji="0" lang="en-CA" sz="9600" b="1" i="0" u="none" strike="noStrike" kern="1200" cap="none" spc="0" normalizeH="0" baseline="0" noProof="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
            </a:r>
            <a:br>
              <a:rPr kumimoji="0" lang="en-CA" sz="9600" b="1" i="0" u="none" strike="noStrike" kern="1200" cap="none" spc="0" normalizeH="0" baseline="0" noProof="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br>
            <a:endParaRPr kumimoji="0" lang="en-US" sz="96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Digging of the zam zam</a:t>
            </a:r>
            <a:endParaRPr lang="en-US" dirty="0"/>
          </a:p>
        </p:txBody>
      </p:sp>
      <p:sp>
        <p:nvSpPr>
          <p:cNvPr id="3" name="Content Placeholder 2"/>
          <p:cNvSpPr>
            <a:spLocks noGrp="1"/>
          </p:cNvSpPr>
          <p:nvPr>
            <p:ph idx="1"/>
          </p:nvPr>
        </p:nvSpPr>
        <p:spPr/>
        <p:txBody>
          <a:bodyPr>
            <a:normAutofit/>
          </a:bodyPr>
          <a:lstStyle/>
          <a:p>
            <a:r>
              <a:rPr lang="en-US" dirty="0" smtClean="0"/>
              <a:t>Abdul-Muttalib received an order in his dream to dig Zamzam well in a particular place. He did that and found the things that Jurhum men had buried therein </a:t>
            </a:r>
          </a:p>
          <a:p>
            <a:r>
              <a:rPr lang="en-US" dirty="0" smtClean="0"/>
              <a:t>He found the swords, armours and the two deer of gold</a:t>
            </a:r>
          </a:p>
          <a:p>
            <a:r>
              <a:rPr lang="en-US" dirty="0" smtClean="0"/>
              <a:t>then the tradition of providing Zamzam water to pilgrims was established. </a:t>
            </a:r>
            <a:br>
              <a:rPr lang="en-US" dirty="0" smtClean="0"/>
            </a:br>
            <a:endParaRPr lang="en-US" dirty="0"/>
          </a:p>
        </p:txBody>
      </p:sp>
      <p:pic>
        <p:nvPicPr>
          <p:cNvPr id="1026" name="Picture 2" descr="C:\Users\hammad\Pictures\imagesCAMY4SJH.jp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3124200" y="4870600"/>
            <a:ext cx="2986530" cy="1987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hammad\Pictures\imagesCAMY4SJH.jp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3124200" y="4870600"/>
            <a:ext cx="2986530" cy="1987400"/>
          </a:xfrm>
          <a:prstGeom prst="rect">
            <a:avLst/>
          </a:prstGeom>
          <a:ln>
            <a:noFill/>
          </a:ln>
          <a:effectLst>
            <a:softEdge rad="112500"/>
          </a:effectLst>
        </p:spPr>
      </p:pic>
      <p:sp>
        <p:nvSpPr>
          <p:cNvPr id="5" name="Content Placeholder 2"/>
          <p:cNvSpPr txBox="1">
            <a:spLocks/>
          </p:cNvSpPr>
          <p:nvPr/>
        </p:nvSpPr>
        <p:spPr>
          <a:xfrm>
            <a:off x="457200" y="1600200"/>
            <a:ext cx="7239000" cy="4525963"/>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When the well of </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Zamzam</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gushed water forth, in the hands of Abdul-</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Muttalib</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and his  prerogative as regards the sacred spring was established, he made a solemn vow to sacrifice one of his adult children to Al-</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Ka‘bah</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if he had ten.</a:t>
            </a:r>
            <a:br>
              <a:rPr kumimoji="0" lang="en-US" sz="2800" b="1" i="0" u="none" strike="noStrike" kern="1200" cap="none" spc="0" normalizeH="0" baseline="0" noProof="0" dirty="0" smtClean="0">
                <a:ln>
                  <a:noFill/>
                </a:ln>
                <a:solidFill>
                  <a:schemeClr val="tx1"/>
                </a:solidFill>
                <a:effectLst/>
                <a:uLnTx/>
                <a:uFillTx/>
                <a:latin typeface="+mn-lt"/>
                <a:ea typeface="+mn-ea"/>
                <a:cs typeface="+mn-cs"/>
              </a:rPr>
            </a:b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oper Black" pitchFamily="18" charset="0"/>
              </a:rPr>
              <a:t>THE YEAR OF THE ELEPHANT</a:t>
            </a:r>
            <a:endParaRPr lang="en-US" dirty="0">
              <a:latin typeface="Cooper Black" pitchFamily="18" charset="0"/>
            </a:endParaRPr>
          </a:p>
        </p:txBody>
      </p:sp>
      <p:sp>
        <p:nvSpPr>
          <p:cNvPr id="3" name="Content Placeholder 2"/>
          <p:cNvSpPr>
            <a:spLocks noGrp="1"/>
          </p:cNvSpPr>
          <p:nvPr>
            <p:ph idx="1"/>
          </p:nvPr>
        </p:nvSpPr>
        <p:spPr/>
        <p:txBody>
          <a:bodyPr>
            <a:normAutofit/>
          </a:bodyPr>
          <a:lstStyle/>
          <a:p>
            <a:r>
              <a:rPr lang="en-US" b="1" dirty="0" smtClean="0"/>
              <a:t>Abraha, (Ethiopian) viceroy in Yemen decided to demolish kaabah.</a:t>
            </a:r>
          </a:p>
          <a:p>
            <a:r>
              <a:rPr lang="en-US" b="1" dirty="0" smtClean="0"/>
              <a:t>But Allaah saved kaabah by sending birds carrying small stones in their beaks which destroyed the army</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304800"/>
            <a:ext cx="8229600" cy="4525963"/>
          </a:xfrm>
        </p:spPr>
        <p:txBody>
          <a:bodyPr>
            <a:noAutofit/>
          </a:bodyPr>
          <a:lstStyle/>
          <a:p>
            <a:pPr algn="ctr"/>
            <a:r>
              <a:rPr lang="en-US" sz="4800" b="1" dirty="0" smtClean="0"/>
              <a:t>This incident is mentioned in surah Al-fil in Quran</a:t>
            </a:r>
          </a:p>
          <a:p>
            <a:pPr algn="ctr"/>
            <a:r>
              <a:rPr lang="ar-AE" sz="4800" b="1" dirty="0" smtClean="0">
                <a:latin typeface="Arabic Typesetting" pitchFamily="66" charset="-78"/>
                <a:cs typeface="Arabic Typesetting" pitchFamily="66" charset="-78"/>
              </a:rPr>
              <a:t>أَلَمۡ تَرَ كَيۡفَ فَعَلَ رَبُّكَ بِأَصۡحَـٰبِ ٱلۡفِيلِ </a:t>
            </a:r>
            <a:endParaRPr lang="en-US" sz="4800" b="1" dirty="0" smtClean="0">
              <a:latin typeface="Arabic Typesetting" pitchFamily="66" charset="-78"/>
              <a:cs typeface="Arabic Typesetting" pitchFamily="66" charset="-78"/>
            </a:endParaRPr>
          </a:p>
          <a:p>
            <a:pPr algn="ctr"/>
            <a:r>
              <a:rPr lang="en-US" sz="4800" b="1" dirty="0" smtClean="0"/>
              <a:t>Have you not seen how your Lord dealt with the Owners of the Elephant? </a:t>
            </a:r>
            <a:endParaRPr lang="en-US" sz="4800" b="1" dirty="0" smtClean="0">
              <a:latin typeface="Arabic Typesetting" pitchFamily="66" charset="-78"/>
              <a:cs typeface="Arabic Typesetting" pitchFamily="66"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
            <a:ext cx="8229600" cy="4525963"/>
          </a:xfrm>
        </p:spPr>
        <p:txBody>
          <a:bodyPr/>
          <a:lstStyle/>
          <a:p>
            <a:r>
              <a:rPr lang="en-US" b="1" dirty="0" smtClean="0"/>
              <a:t>The Event of the Elephant took place in the month of Al-Muharram, fifty or fifty five days before the birth of Prophet Muhammad (Allah bless him and give him peace) which corresponded to late February or early March 571 A.D. It was a gift from Allâh to His Prophet and his family.</a:t>
            </a:r>
            <a:endParaRPr lang="en-US" b="1" dirty="0"/>
          </a:p>
        </p:txBody>
      </p:sp>
      <p:pic>
        <p:nvPicPr>
          <p:cNvPr id="4" name="Picture 2" descr="C:\Users\hammad\Pictures\imagesCA2FPDM1.jp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4495800" y="5486400"/>
            <a:ext cx="885825" cy="813899"/>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
            <a:ext cx="8229600" cy="4525963"/>
          </a:xfrm>
        </p:spPr>
        <p:txBody>
          <a:bodyPr>
            <a:normAutofit/>
          </a:bodyPr>
          <a:lstStyle/>
          <a:p>
            <a:pPr algn="ctr"/>
            <a:r>
              <a:rPr lang="en-US" b="1" dirty="0" smtClean="0"/>
              <a:t>News of the Elephant event reached the most distant corners of the world</a:t>
            </a:r>
          </a:p>
          <a:p>
            <a:pPr algn="ctr"/>
            <a:r>
              <a:rPr lang="en-US" b="1" dirty="0" smtClean="0"/>
              <a:t>The Elephant Raid Event riveted the world’s attention to the sacredness of Allâh’s House, and showed that this House had been chosen by Allâh for its holiness</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glow rad="139700">
                    <a:schemeClr val="accent2">
                      <a:satMod val="175000"/>
                      <a:alpha val="40000"/>
                    </a:schemeClr>
                  </a:glow>
                </a:effectLst>
                <a:latin typeface="Cooper Black" pitchFamily="18" charset="0"/>
              </a:rPr>
              <a:t>Abdullah</a:t>
            </a:r>
            <a:endParaRPr lang="en-US" dirty="0">
              <a:effectLst>
                <a:glow rad="139700">
                  <a:schemeClr val="accent2">
                    <a:satMod val="175000"/>
                    <a:alpha val="40000"/>
                  </a:schemeClr>
                </a:glow>
              </a:effectLst>
              <a:latin typeface="Cooper Black" pitchFamily="18" charset="0"/>
            </a:endParaRPr>
          </a:p>
        </p:txBody>
      </p:sp>
      <p:sp>
        <p:nvSpPr>
          <p:cNvPr id="3" name="Content Placeholder 2"/>
          <p:cNvSpPr>
            <a:spLocks noGrp="1"/>
          </p:cNvSpPr>
          <p:nvPr>
            <p:ph idx="1"/>
          </p:nvPr>
        </p:nvSpPr>
        <p:spPr>
          <a:xfrm>
            <a:off x="457200" y="1295400"/>
            <a:ext cx="8229600" cy="4525963"/>
          </a:xfrm>
        </p:spPr>
        <p:txBody>
          <a:bodyPr>
            <a:noAutofit/>
          </a:bodyPr>
          <a:lstStyle/>
          <a:p>
            <a:r>
              <a:rPr lang="en-US" b="1" dirty="0" smtClean="0"/>
              <a:t>Abdul-Muttalib had ten sons and  Abdullah was the smartest of all, the chastest and the most loved</a:t>
            </a:r>
          </a:p>
          <a:p>
            <a:r>
              <a:rPr lang="en-US" b="1" dirty="0" smtClean="0"/>
              <a:t>He was the one chosen for the sacrifice that</a:t>
            </a:r>
          </a:p>
          <a:p>
            <a:r>
              <a:rPr lang="en-US" b="1" dirty="0" smtClean="0"/>
              <a:t>Prophet once said:</a:t>
            </a:r>
          </a:p>
          <a:p>
            <a:r>
              <a:rPr lang="en-US" b="1" dirty="0" smtClean="0"/>
              <a:t>"I am the offspring of the slaughtered two," meaning Ishmael and ‘Abdullah. </a:t>
            </a:r>
            <a:endParaRPr lang="en-US" b="1" dirty="0"/>
          </a:p>
        </p:txBody>
      </p:sp>
      <p:pic>
        <p:nvPicPr>
          <p:cNvPr id="4" name="Picture 2" descr="C:\Users\hammad\Pictures\imagesCA2FPDM1.jp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7848600" y="5791200"/>
            <a:ext cx="885825" cy="8138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accent3">
                      <a:satMod val="175000"/>
                      <a:alpha val="40000"/>
                    </a:schemeClr>
                  </a:glow>
                </a:effectLst>
              </a:rPr>
              <a:t>Mother of the Prophet</a:t>
            </a:r>
            <a:endParaRPr lang="en-US" dirty="0">
              <a:effectLst>
                <a:glow rad="101600">
                  <a:schemeClr val="accent3">
                    <a:satMod val="175000"/>
                    <a:alpha val="40000"/>
                  </a:schemeClr>
                </a:glow>
              </a:effectLst>
            </a:endParaRPr>
          </a:p>
        </p:txBody>
      </p:sp>
      <p:sp>
        <p:nvSpPr>
          <p:cNvPr id="3" name="Content Placeholder 2"/>
          <p:cNvSpPr>
            <a:spLocks noGrp="1"/>
          </p:cNvSpPr>
          <p:nvPr>
            <p:ph idx="1"/>
          </p:nvPr>
        </p:nvSpPr>
        <p:spPr/>
        <p:txBody>
          <a:bodyPr/>
          <a:lstStyle/>
          <a:p>
            <a:r>
              <a:rPr lang="en-US" b="1" dirty="0" smtClean="0"/>
              <a:t>Abdul-Muttalib chose Amina, daughter of Wahab bin ‘Abd Munaf, as a wife for his son, ‘Abdullah. She in the light of this ancestral lineage, stood eminent in respect of nobility of position and descent.</a:t>
            </a:r>
          </a:p>
          <a:p>
            <a:r>
              <a:rPr lang="en-US" b="1" dirty="0" smtClean="0"/>
              <a:t> Abdullah the prophet s father died two months before his birth </a:t>
            </a:r>
          </a:p>
          <a:p>
            <a:endParaRPr lang="en-US" dirty="0"/>
          </a:p>
        </p:txBody>
      </p:sp>
      <p:pic>
        <p:nvPicPr>
          <p:cNvPr id="4" name="Picture 2" descr="C:\Users\hammad\Pictures\imagesCA2FPDM1.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4343400" y="5486400"/>
            <a:ext cx="885825" cy="8138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latin typeface="Cooper Black" pitchFamily="18" charset="0"/>
              </a:rPr>
              <a:t>His Birth</a:t>
            </a:r>
            <a:endParaRPr lang="en-US" sz="9600" dirty="0">
              <a:latin typeface="Cooper Black" pitchFamily="18" charset="0"/>
            </a:endParaRPr>
          </a:p>
        </p:txBody>
      </p:sp>
      <p:sp>
        <p:nvSpPr>
          <p:cNvPr id="3" name="Subtitle 2"/>
          <p:cNvSpPr>
            <a:spLocks noGrp="1"/>
          </p:cNvSpPr>
          <p:nvPr>
            <p:ph type="subTitle" idx="1"/>
          </p:nvPr>
        </p:nvSpPr>
        <p:spPr/>
        <p:txBody>
          <a:bodyPr>
            <a:normAutofit/>
          </a:bodyPr>
          <a:lstStyle/>
          <a:p>
            <a:r>
              <a:rPr lang="en-US" b="1" i="1" dirty="0" smtClean="0">
                <a:solidFill>
                  <a:schemeClr val="tx1"/>
                </a:solidFill>
                <a:latin typeface="Times New Roman" pitchFamily="18" charset="0"/>
                <a:cs typeface="Times New Roman" pitchFamily="18" charset="0"/>
              </a:rPr>
              <a:t>9 Rabi‘ Al-</a:t>
            </a:r>
            <a:r>
              <a:rPr lang="en-US" b="1" i="1" dirty="0" err="1" smtClean="0">
                <a:solidFill>
                  <a:schemeClr val="tx1"/>
                </a:solidFill>
                <a:latin typeface="Times New Roman" pitchFamily="18" charset="0"/>
                <a:cs typeface="Times New Roman" pitchFamily="18" charset="0"/>
              </a:rPr>
              <a:t>Awwal</a:t>
            </a:r>
            <a:r>
              <a:rPr lang="en-US" b="1" i="1" dirty="0" smtClean="0">
                <a:solidFill>
                  <a:schemeClr val="tx1"/>
                </a:solidFill>
                <a:latin typeface="Times New Roman" pitchFamily="18" charset="0"/>
                <a:cs typeface="Times New Roman" pitchFamily="18" charset="0"/>
              </a:rPr>
              <a:t>, </a:t>
            </a:r>
          </a:p>
          <a:p>
            <a:r>
              <a:rPr lang="en-US" b="1" i="1" dirty="0" smtClean="0">
                <a:solidFill>
                  <a:schemeClr val="tx1"/>
                </a:solidFill>
                <a:latin typeface="Times New Roman" pitchFamily="18" charset="0"/>
                <a:cs typeface="Times New Roman" pitchFamily="18" charset="0"/>
              </a:rPr>
              <a:t>20</a:t>
            </a:r>
            <a:r>
              <a:rPr lang="en-US" b="1" i="1" baseline="30000" dirty="0" smtClean="0">
                <a:solidFill>
                  <a:schemeClr val="tx1"/>
                </a:solidFill>
                <a:latin typeface="Times New Roman" pitchFamily="18" charset="0"/>
                <a:cs typeface="Times New Roman" pitchFamily="18" charset="0"/>
              </a:rPr>
              <a:t>th</a:t>
            </a:r>
            <a:r>
              <a:rPr lang="en-US" b="1" i="1" dirty="0" smtClean="0">
                <a:solidFill>
                  <a:schemeClr val="tx1"/>
                </a:solidFill>
                <a:latin typeface="Times New Roman" pitchFamily="18" charset="0"/>
                <a:cs typeface="Times New Roman" pitchFamily="18" charset="0"/>
              </a:rPr>
              <a:t> of April, 571 A.D.</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latin typeface="Cooper Black" pitchFamily="18" charset="0"/>
              </a:rPr>
              <a:t>Childhood</a:t>
            </a:r>
            <a:endParaRPr lang="en-US" sz="6600" b="1" dirty="0">
              <a:latin typeface="Cooper Black" pitchFamily="18" charset="0"/>
            </a:endParaRPr>
          </a:p>
        </p:txBody>
      </p:sp>
      <p:sp>
        <p:nvSpPr>
          <p:cNvPr id="3" name="Content Placeholder 2"/>
          <p:cNvSpPr>
            <a:spLocks noGrp="1"/>
          </p:cNvSpPr>
          <p:nvPr>
            <p:ph idx="1"/>
          </p:nvPr>
        </p:nvSpPr>
        <p:spPr/>
        <p:txBody>
          <a:bodyPr>
            <a:normAutofit/>
          </a:bodyPr>
          <a:lstStyle/>
          <a:p>
            <a:r>
              <a:rPr lang="en-US" b="1" dirty="0" smtClean="0"/>
              <a:t>It was the general custom of the Arabs to send their children away to Bedouin wet nurses, so that they might grow up in the free and healthy surroundings of the desert and acquire the pure language who, even in those times were free from common cultural vices.</a:t>
            </a:r>
          </a:p>
        </p:txBody>
      </p:sp>
      <p:pic>
        <p:nvPicPr>
          <p:cNvPr id="4" name="Picture 2" descr="C:\Users\hammad\Pictures\imagesCA2FPDM1.jp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7772400" y="5638800"/>
            <a:ext cx="885825" cy="8138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38200" y="1676400"/>
            <a:ext cx="7772400" cy="1470025"/>
          </a:xfrm>
        </p:spPr>
        <p:txBody>
          <a:bodyPr>
            <a:normAutofit fontScale="90000"/>
          </a:bodyPr>
          <a:lstStyle/>
          <a:p>
            <a:r>
              <a:rPr lang="en-US" sz="9600" b="1" dirty="0" smtClean="0">
                <a:latin typeface="Cooper Black" pitchFamily="18" charset="0"/>
              </a:rPr>
              <a:t>Why Allah chose Arabs</a:t>
            </a:r>
            <a:endParaRPr lang="en-US" dirty="0">
              <a:latin typeface="Cooper Black" pitchFamily="18" charset="0"/>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When prophet was only six years old his mother died during the journey to madina</a:t>
            </a:r>
          </a:p>
          <a:p>
            <a:r>
              <a:rPr lang="en-US" dirty="0" smtClean="0"/>
              <a:t>His grandfather Abdul-muttalib took the charge of his well being.</a:t>
            </a:r>
          </a:p>
          <a:p>
            <a:r>
              <a:rPr lang="en-US" dirty="0" smtClean="0"/>
              <a:t>But When he was only eight years old, his grandfather also passed away </a:t>
            </a:r>
            <a:endParaRPr lang="en-US" dirty="0"/>
          </a:p>
        </p:txBody>
      </p:sp>
      <p:pic>
        <p:nvPicPr>
          <p:cNvPr id="4" name="Picture 2" descr="C:\Users\hammad\Pictures\imagesCA2FPDM1.jp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4419600" y="5181600"/>
            <a:ext cx="885825" cy="81389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b="1" dirty="0" smtClean="0"/>
              <a:t>The charge of the Prophet was now passed on to his uncle Abu Talib,</a:t>
            </a:r>
          </a:p>
          <a:p>
            <a:pPr algn="ctr">
              <a:buNone/>
            </a:pPr>
            <a:r>
              <a:rPr lang="en-US" b="1" dirty="0" smtClean="0"/>
              <a:t> who was the brother of the Prophet’s father.</a:t>
            </a:r>
          </a:p>
          <a:p>
            <a:pPr algn="ctr">
              <a:buNone/>
            </a:pPr>
            <a:r>
              <a:rPr lang="en-US" b="1" dirty="0" smtClean="0"/>
              <a:t>Abu Talib remained for forty years cherishing his nephew and extending all</a:t>
            </a:r>
          </a:p>
          <a:p>
            <a:pPr algn="ctr">
              <a:buNone/>
            </a:pPr>
            <a:r>
              <a:rPr lang="en-US" b="1" i="1" u="sng" dirty="0" smtClean="0"/>
              <a:t> possible protection and support to him</a:t>
            </a:r>
            <a:endParaRPr lang="en-US" b="1" i="1" u="sng" dirty="0"/>
          </a:p>
        </p:txBody>
      </p:sp>
      <p:pic>
        <p:nvPicPr>
          <p:cNvPr id="4" name="Picture 2" descr="C:\Users\hammad\Pictures\imagesCA2FPDM1.jp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7696200" y="457200"/>
            <a:ext cx="885825" cy="81389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endParaRPr lang="en-US"/>
          </a:p>
        </p:txBody>
      </p:sp>
      <p:sp>
        <p:nvSpPr>
          <p:cNvPr id="9219" name="Rectangle 3"/>
          <p:cNvSpPr>
            <a:spLocks noGrp="1" noRot="1" noChangeArrowheads="1"/>
          </p:cNvSpPr>
          <p:nvPr>
            <p:ph type="body" idx="1"/>
          </p:nvPr>
        </p:nvSpPr>
        <p:spPr/>
        <p:txBody>
          <a:bodyPr/>
          <a:lstStyle/>
          <a:p>
            <a:endParaRPr lang="en-US"/>
          </a:p>
        </p:txBody>
      </p:sp>
      <p:pic>
        <p:nvPicPr>
          <p:cNvPr id="9220" name="Picture 4" descr="AA19"/>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Al-</a:t>
            </a:r>
            <a:r>
              <a:rPr lang="en-US" b="1" i="1" dirty="0" err="1" smtClean="0"/>
              <a:t>Fudoul</a:t>
            </a:r>
            <a:r>
              <a:rPr lang="en-US" b="1" dirty="0" smtClean="0"/>
              <a:t> Confederacy</a:t>
            </a:r>
            <a:endParaRPr lang="en-US" dirty="0"/>
          </a:p>
        </p:txBody>
      </p:sp>
      <p:sp>
        <p:nvSpPr>
          <p:cNvPr id="3" name="Content Placeholder 2"/>
          <p:cNvSpPr>
            <a:spLocks noGrp="1"/>
          </p:cNvSpPr>
          <p:nvPr>
            <p:ph idx="1"/>
          </p:nvPr>
        </p:nvSpPr>
        <p:spPr/>
        <p:txBody>
          <a:bodyPr/>
          <a:lstStyle/>
          <a:p>
            <a:r>
              <a:rPr lang="en-US" dirty="0" smtClean="0"/>
              <a:t>At the conclusion of the 'Sacrilegious’ Wars when peace was restored, people felt the need for forming confederacy at </a:t>
            </a:r>
            <a:r>
              <a:rPr lang="en-US" dirty="0" err="1" smtClean="0"/>
              <a:t>Makkah</a:t>
            </a:r>
            <a:r>
              <a:rPr lang="en-US" dirty="0" smtClean="0"/>
              <a:t> for suppressing violence and injustice, so some of the </a:t>
            </a:r>
            <a:r>
              <a:rPr lang="en-US" dirty="0" err="1" smtClean="0"/>
              <a:t>quraish</a:t>
            </a:r>
            <a:r>
              <a:rPr lang="en-US" dirty="0" smtClean="0"/>
              <a:t> tribes entered into peace treaty of which prophet was a witness.</a:t>
            </a:r>
            <a:endParaRPr lang="en-US" dirty="0"/>
          </a:p>
        </p:txBody>
      </p:sp>
      <p:pic>
        <p:nvPicPr>
          <p:cNvPr id="2050" name="Picture 2" descr="C:\Users\hammad\Pictures\imagesCA2FPDM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495800" y="6019800"/>
            <a:ext cx="657225" cy="603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Muhammad’s Early Job</a:t>
            </a:r>
            <a:endParaRPr lang="en-US" b="1" dirty="0"/>
          </a:p>
        </p:txBody>
      </p:sp>
      <p:sp>
        <p:nvSpPr>
          <p:cNvPr id="3" name="Content Placeholder 2"/>
          <p:cNvSpPr>
            <a:spLocks noGrp="1"/>
          </p:cNvSpPr>
          <p:nvPr>
            <p:ph idx="1"/>
          </p:nvPr>
        </p:nvSpPr>
        <p:spPr>
          <a:solidFill>
            <a:schemeClr val="accent3">
              <a:lumMod val="60000"/>
              <a:lumOff val="40000"/>
              <a:alpha val="31000"/>
            </a:schemeClr>
          </a:solidFill>
        </p:spPr>
        <p:txBody>
          <a:bodyPr/>
          <a:lstStyle/>
          <a:p>
            <a:r>
              <a:rPr lang="en-US" b="1" dirty="0" smtClean="0"/>
              <a:t>It is reported that he worked as a shepherd for </a:t>
            </a:r>
            <a:r>
              <a:rPr lang="en-US" b="1" dirty="0" err="1" smtClean="0"/>
              <a:t>Bani</a:t>
            </a:r>
            <a:r>
              <a:rPr lang="en-US" b="1" dirty="0" smtClean="0"/>
              <a:t> </a:t>
            </a:r>
            <a:r>
              <a:rPr lang="en-US" b="1" dirty="0" err="1" smtClean="0"/>
              <a:t>Sa‘d</a:t>
            </a:r>
            <a:r>
              <a:rPr lang="en-US" b="1" dirty="0" smtClean="0"/>
              <a:t> and </a:t>
            </a:r>
            <a:r>
              <a:rPr lang="en-US" b="1" dirty="0" err="1" smtClean="0"/>
              <a:t>Quraish</a:t>
            </a:r>
            <a:r>
              <a:rPr lang="en-US" b="1" dirty="0" smtClean="0"/>
              <a:t>.</a:t>
            </a:r>
          </a:p>
          <a:p>
            <a:r>
              <a:rPr lang="en-US" b="1" dirty="0" err="1" smtClean="0"/>
              <a:t>Quraish</a:t>
            </a:r>
            <a:r>
              <a:rPr lang="en-US" b="1" dirty="0" smtClean="0"/>
              <a:t> people were mostly traders. At the age of 25, Prophet (</a:t>
            </a:r>
            <a:r>
              <a:rPr lang="en-US" b="1" dirty="0" err="1" smtClean="0"/>
              <a:t>pbuh</a:t>
            </a:r>
            <a:r>
              <a:rPr lang="en-US" b="1" dirty="0" smtClean="0"/>
              <a:t>) also went to Syria as a merchant for </a:t>
            </a:r>
            <a:r>
              <a:rPr lang="en-US" b="1" dirty="0" err="1" smtClean="0"/>
              <a:t>Khadijah</a:t>
            </a:r>
            <a:r>
              <a:rPr lang="en-US" b="1" dirty="0" smtClean="0"/>
              <a:t> [R]. </a:t>
            </a:r>
          </a:p>
          <a:p>
            <a:endParaRPr lang="en-US" dirty="0"/>
          </a:p>
        </p:txBody>
      </p:sp>
      <p:pic>
        <p:nvPicPr>
          <p:cNvPr id="3074" name="Picture 2" descr="C:\Users\hammad\Pictures\imagesCA2FPDM1.jp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4419600" y="5943600"/>
            <a:ext cx="616822" cy="566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smtClean="0"/>
              <a:t>Muhammad </a:t>
            </a:r>
            <a:r>
              <a:rPr lang="ar-SA" b="1" dirty="0" smtClean="0"/>
              <a:t>ﷺ</a:t>
            </a:r>
            <a:r>
              <a:rPr lang="en-US" b="1" dirty="0" smtClean="0"/>
              <a:t> and </a:t>
            </a:r>
            <a:r>
              <a:rPr lang="en-US" b="1" dirty="0" err="1" smtClean="0"/>
              <a:t>khadijah</a:t>
            </a:r>
            <a:r>
              <a:rPr lang="en-US" dirty="0" smtClean="0"/>
              <a:t/>
            </a:r>
            <a:br>
              <a:rPr lang="en-US" dirty="0" smtClean="0"/>
            </a:br>
            <a:r>
              <a:rPr lang="en-US" dirty="0" smtClean="0"/>
              <a:t>Timeless love story</a:t>
            </a:r>
            <a:br>
              <a:rPr lang="en-US" dirty="0" smtClean="0"/>
            </a:br>
            <a:endParaRPr lang="en-US" dirty="0"/>
          </a:p>
        </p:txBody>
      </p:sp>
      <p:sp>
        <p:nvSpPr>
          <p:cNvPr id="5" name="Subtitle 4"/>
          <p:cNvSpPr>
            <a:spLocks noGrp="1"/>
          </p:cNvSpPr>
          <p:nvPr>
            <p:ph type="subTitle" idx="1"/>
          </p:nvPr>
        </p:nvSpPr>
        <p:spPr/>
        <p:txBody>
          <a:bodyPr/>
          <a:lstStyle/>
          <a:p>
            <a:endParaRPr lang="en-US"/>
          </a:p>
        </p:txBody>
      </p:sp>
      <p:pic>
        <p:nvPicPr>
          <p:cNvPr id="1026" name="Picture 2" descr="C:\Users\Hammad\Desktop\seerah workshop day 2 eng_014_00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 Marriage to </a:t>
            </a:r>
            <a:r>
              <a:rPr lang="en-US" b="1" dirty="0" err="1" smtClean="0"/>
              <a:t>Khadijah</a:t>
            </a:r>
            <a:endParaRPr lang="en-US" b="1" dirty="0"/>
          </a:p>
        </p:txBody>
      </p:sp>
      <p:sp>
        <p:nvSpPr>
          <p:cNvPr id="3" name="Content Placeholder 2"/>
          <p:cNvSpPr>
            <a:spLocks noGrp="1"/>
          </p:cNvSpPr>
          <p:nvPr>
            <p:ph idx="1"/>
          </p:nvPr>
        </p:nvSpPr>
        <p:spPr/>
        <p:txBody>
          <a:bodyPr/>
          <a:lstStyle/>
          <a:p>
            <a:r>
              <a:rPr lang="en-US" b="1" dirty="0" err="1" smtClean="0"/>
              <a:t>Khadijah</a:t>
            </a:r>
            <a:r>
              <a:rPr lang="en-US" b="1" dirty="0" smtClean="0"/>
              <a:t> was </a:t>
            </a:r>
            <a:r>
              <a:rPr lang="en-US" b="1" dirty="0" smtClean="0"/>
              <a:t>a business-woman of great </a:t>
            </a:r>
            <a:r>
              <a:rPr lang="en-US" b="1" dirty="0" err="1" smtClean="0"/>
              <a:t>honour</a:t>
            </a:r>
            <a:r>
              <a:rPr lang="en-US" b="1" dirty="0" smtClean="0"/>
              <a:t> and fortune.</a:t>
            </a:r>
          </a:p>
          <a:p>
            <a:r>
              <a:rPr lang="en-US" b="1" dirty="0" smtClean="0"/>
              <a:t>After the return of Muhammad (</a:t>
            </a:r>
            <a:r>
              <a:rPr lang="en-US" b="1" dirty="0" err="1" smtClean="0"/>
              <a:t>pbuh</a:t>
            </a:r>
            <a:r>
              <a:rPr lang="en-US" b="1" dirty="0" smtClean="0"/>
              <a:t>) from his trade journey for </a:t>
            </a:r>
            <a:r>
              <a:rPr lang="en-US" b="1" dirty="0" err="1" smtClean="0"/>
              <a:t>Khadija</a:t>
            </a:r>
            <a:r>
              <a:rPr lang="en-US" b="1" dirty="0" smtClean="0"/>
              <a:t> (RA), she was told about Muhammad’s good manners, honesty, deep thought, sincerity and faith.</a:t>
            </a:r>
          </a:p>
          <a:p>
            <a:endParaRPr lang="en-US" dirty="0"/>
          </a:p>
        </p:txBody>
      </p:sp>
      <p:pic>
        <p:nvPicPr>
          <p:cNvPr id="4098" name="Picture 2" descr="C:\Users\hammad\Pictures\imagesCA2FPDM1.jpg"/>
          <p:cNvPicPr>
            <a:picLocks noChangeAspect="1" noChangeArrowheads="1"/>
          </p:cNvPicPr>
          <p:nvPr/>
        </p:nvPicPr>
        <p:blipFill>
          <a:blip r:embed="rId3" cstate="print"/>
          <a:srcRect/>
          <a:stretch>
            <a:fillRect/>
          </a:stretch>
        </p:blipFill>
        <p:spPr bwMode="auto">
          <a:xfrm>
            <a:off x="4114800" y="6019800"/>
            <a:ext cx="657225" cy="603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 Marriage to </a:t>
            </a:r>
            <a:r>
              <a:rPr lang="en-US" b="1" dirty="0" err="1" smtClean="0"/>
              <a:t>Khadijah</a:t>
            </a:r>
            <a:endParaRPr lang="en-US" dirty="0"/>
          </a:p>
        </p:txBody>
      </p:sp>
      <p:sp>
        <p:nvSpPr>
          <p:cNvPr id="3" name="Content Placeholder 2"/>
          <p:cNvSpPr>
            <a:spLocks noGrp="1"/>
          </p:cNvSpPr>
          <p:nvPr>
            <p:ph idx="1"/>
          </p:nvPr>
        </p:nvSpPr>
        <p:spPr/>
        <p:txBody>
          <a:bodyPr>
            <a:normAutofit/>
          </a:bodyPr>
          <a:lstStyle/>
          <a:p>
            <a:r>
              <a:rPr lang="en-US" b="1" dirty="0" smtClean="0"/>
              <a:t>She realized that she had found her </a:t>
            </a:r>
            <a:r>
              <a:rPr lang="en-US" b="1" dirty="0" err="1" smtClean="0"/>
              <a:t>soulmate</a:t>
            </a:r>
            <a:r>
              <a:rPr lang="en-US" b="1" dirty="0" smtClean="0"/>
              <a:t>. </a:t>
            </a:r>
          </a:p>
          <a:p>
            <a:r>
              <a:rPr lang="en-US" b="1" dirty="0" smtClean="0"/>
              <a:t>She disclosed her wish to her friend, who immediately went to Muhammad and broke the good news to him. </a:t>
            </a:r>
          </a:p>
          <a:p>
            <a:r>
              <a:rPr lang="en-US" b="1" dirty="0" smtClean="0"/>
              <a:t>He agreed and requested his uncles to meet </a:t>
            </a:r>
            <a:r>
              <a:rPr lang="en-US" b="1" dirty="0" err="1" smtClean="0"/>
              <a:t>Khadijah’s</a:t>
            </a:r>
            <a:r>
              <a:rPr lang="en-US" b="1" dirty="0" smtClean="0"/>
              <a:t> uncle and talk about the proposal. </a:t>
            </a:r>
          </a:p>
          <a:p>
            <a:r>
              <a:rPr lang="en-US" b="1" dirty="0" smtClean="0"/>
              <a:t>Subsequently, they were married. </a:t>
            </a:r>
          </a:p>
          <a:p>
            <a:endParaRPr lang="en-US" dirty="0"/>
          </a:p>
        </p:txBody>
      </p:sp>
      <p:pic>
        <p:nvPicPr>
          <p:cNvPr id="5123" name="Picture 3" descr="C:\Users\hammad\Pictures\imagesCA2FPDM1.jp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4343400" y="5867400"/>
            <a:ext cx="733425" cy="673873"/>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Hammad\Desktop\seerah workshop day 2 eng_00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 Marriage to </a:t>
            </a:r>
            <a:r>
              <a:rPr lang="en-US" b="1" dirty="0" err="1" smtClean="0"/>
              <a:t>Khadijah</a:t>
            </a:r>
            <a:endParaRPr lang="en-US" dirty="0"/>
          </a:p>
        </p:txBody>
      </p:sp>
      <p:sp>
        <p:nvSpPr>
          <p:cNvPr id="3" name="Content Placeholder 2"/>
          <p:cNvSpPr>
            <a:spLocks noGrp="1"/>
          </p:cNvSpPr>
          <p:nvPr>
            <p:ph idx="1"/>
          </p:nvPr>
        </p:nvSpPr>
        <p:spPr/>
        <p:txBody>
          <a:bodyPr>
            <a:normAutofit lnSpcReduction="10000"/>
          </a:bodyPr>
          <a:lstStyle/>
          <a:p>
            <a:r>
              <a:rPr lang="en-US" b="1" dirty="0" smtClean="0"/>
              <a:t>He gave her twenty camels as dowry. </a:t>
            </a:r>
          </a:p>
          <a:p>
            <a:r>
              <a:rPr lang="en-US" b="1" dirty="0" smtClean="0"/>
              <a:t>At the time of marriage, he was twenty five and she was forty years old and was considered as the best woman of her folk in lineage, fortune and wisdom. </a:t>
            </a:r>
          </a:p>
          <a:p>
            <a:r>
              <a:rPr lang="en-US" b="1" dirty="0" smtClean="0"/>
              <a:t>She was the first woman whom the Messenger of </a:t>
            </a:r>
            <a:r>
              <a:rPr lang="en-US" b="1" dirty="0" err="1" smtClean="0"/>
              <a:t>Allâh</a:t>
            </a:r>
            <a:r>
              <a:rPr lang="en-US" b="1" dirty="0" smtClean="0"/>
              <a:t> (</a:t>
            </a:r>
            <a:r>
              <a:rPr lang="en-US" b="1" dirty="0" err="1" smtClean="0"/>
              <a:t>pbuh</a:t>
            </a:r>
            <a:r>
              <a:rPr lang="en-US" b="1" dirty="0" smtClean="0"/>
              <a:t>) married. </a:t>
            </a:r>
          </a:p>
          <a:p>
            <a:r>
              <a:rPr lang="en-US" b="1" dirty="0" smtClean="0"/>
              <a:t>He did not get married to any other woman until she had died.</a:t>
            </a:r>
          </a:p>
          <a:p>
            <a:endParaRPr lang="en-US" dirty="0"/>
          </a:p>
        </p:txBody>
      </p:sp>
      <p:pic>
        <p:nvPicPr>
          <p:cNvPr id="6146" name="Picture 2" descr="C:\Users\hammad\Pictures\imagesCA2FPDM1.jp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4419600" y="5943600"/>
            <a:ext cx="699756" cy="642938"/>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b="1" dirty="0" smtClean="0"/>
              <a:t>Highly Praiseworthy Virtues</a:t>
            </a:r>
            <a:endParaRPr lang="en-US" sz="4800" b="1" dirty="0"/>
          </a:p>
        </p:txBody>
      </p:sp>
      <p:sp>
        <p:nvSpPr>
          <p:cNvPr id="3" name="Content Placeholder 2"/>
          <p:cNvSpPr>
            <a:spLocks noGrp="1"/>
          </p:cNvSpPr>
          <p:nvPr>
            <p:ph idx="1"/>
          </p:nvPr>
        </p:nvSpPr>
        <p:spPr>
          <a:xfrm>
            <a:off x="457200" y="1143000"/>
            <a:ext cx="8229600" cy="4525963"/>
          </a:xfrm>
        </p:spPr>
        <p:txBody>
          <a:bodyPr>
            <a:noAutofit/>
          </a:bodyPr>
          <a:lstStyle/>
          <a:p>
            <a:r>
              <a:rPr lang="en-US" sz="3600" b="1" dirty="0" smtClean="0"/>
              <a:t>Hospitality</a:t>
            </a:r>
          </a:p>
          <a:p>
            <a:r>
              <a:rPr lang="en-US" sz="3600" b="1" dirty="0" smtClean="0"/>
              <a:t>Keeping a covenant</a:t>
            </a:r>
          </a:p>
          <a:p>
            <a:r>
              <a:rPr lang="en-US" sz="3600" b="1" dirty="0" smtClean="0"/>
              <a:t>Sense of honour and rejection of injustice</a:t>
            </a:r>
          </a:p>
          <a:p>
            <a:r>
              <a:rPr lang="en-US" sz="3600" b="1" dirty="0" smtClean="0"/>
              <a:t>Firm will and determination</a:t>
            </a:r>
          </a:p>
          <a:p>
            <a:r>
              <a:rPr lang="en-US" sz="3600" b="1" dirty="0" smtClean="0"/>
              <a:t>Forbearance, perseverance and mildness</a:t>
            </a:r>
          </a:p>
          <a:p>
            <a:r>
              <a:rPr lang="en-US" sz="3600" b="1" dirty="0" smtClean="0"/>
              <a:t>Pure and simple Bedouin life</a:t>
            </a:r>
            <a:endParaRPr 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Khadijah</a:t>
            </a:r>
            <a:r>
              <a:rPr lang="en-US" b="1" dirty="0" smtClean="0"/>
              <a:t> and Muhammad</a:t>
            </a:r>
            <a:endParaRPr lang="en-US" dirty="0"/>
          </a:p>
        </p:txBody>
      </p:sp>
      <p:sp>
        <p:nvSpPr>
          <p:cNvPr id="3" name="Content Placeholder 2"/>
          <p:cNvSpPr>
            <a:spLocks noGrp="1"/>
          </p:cNvSpPr>
          <p:nvPr>
            <p:ph idx="1"/>
          </p:nvPr>
        </p:nvSpPr>
        <p:spPr>
          <a:noFill/>
        </p:spPr>
        <p:txBody>
          <a:bodyPr>
            <a:normAutofit/>
          </a:bodyPr>
          <a:lstStyle/>
          <a:p>
            <a:r>
              <a:rPr lang="en-US" dirty="0" smtClean="0"/>
              <a:t>5 out of their 6 children, except </a:t>
            </a:r>
            <a:r>
              <a:rPr lang="en-US" dirty="0" smtClean="0"/>
              <a:t>Fatimah, died during his lifetime. Fatimah died six months after his death. </a:t>
            </a:r>
          </a:p>
          <a:p>
            <a:r>
              <a:rPr lang="en-US" dirty="0" smtClean="0"/>
              <a:t>All his daughters witnessed Islam, embraced it, and emigrated to </a:t>
            </a:r>
            <a:r>
              <a:rPr lang="en-US" dirty="0" err="1" smtClean="0"/>
              <a:t>Madinah</a:t>
            </a:r>
            <a:r>
              <a:rPr lang="en-US" dirty="0" smtClean="0"/>
              <a:t>.</a:t>
            </a:r>
          </a:p>
          <a:p>
            <a:endParaRPr lang="en-US" dirty="0"/>
          </a:p>
        </p:txBody>
      </p:sp>
      <p:pic>
        <p:nvPicPr>
          <p:cNvPr id="7170" name="Picture 2" descr="C:\Users\hammad\Pictures\imagesCA2FPDM1.jp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4191000" y="6019800"/>
            <a:ext cx="657225" cy="603861"/>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Rebuilding Al-</a:t>
            </a:r>
            <a:r>
              <a:rPr lang="en-US" b="1" dirty="0" err="1" smtClean="0"/>
              <a:t>Ka‘bah</a:t>
            </a:r>
            <a:r>
              <a:rPr lang="en-US" b="1" dirty="0" smtClean="0"/>
              <a:t> </a:t>
            </a:r>
            <a:endParaRPr lang="en-US" dirty="0"/>
          </a:p>
        </p:txBody>
      </p:sp>
      <p:sp>
        <p:nvSpPr>
          <p:cNvPr id="3" name="Content Placeholder 2"/>
          <p:cNvSpPr>
            <a:spLocks noGrp="1"/>
          </p:cNvSpPr>
          <p:nvPr>
            <p:ph idx="1"/>
          </p:nvPr>
        </p:nvSpPr>
        <p:spPr>
          <a:noFill/>
        </p:spPr>
        <p:txBody>
          <a:bodyPr/>
          <a:lstStyle/>
          <a:p>
            <a:r>
              <a:rPr lang="en-US" b="1" dirty="0" smtClean="0"/>
              <a:t>When the Messenger of </a:t>
            </a:r>
            <a:r>
              <a:rPr lang="en-US" b="1" dirty="0" err="1" smtClean="0"/>
              <a:t>Allâh</a:t>
            </a:r>
            <a:r>
              <a:rPr lang="en-US" b="1" dirty="0" smtClean="0"/>
              <a:t> was thirty five, </a:t>
            </a:r>
            <a:r>
              <a:rPr lang="en-US" b="1" dirty="0" err="1" smtClean="0"/>
              <a:t>Quraish</a:t>
            </a:r>
            <a:r>
              <a:rPr lang="en-US" b="1" dirty="0" smtClean="0"/>
              <a:t> started rebuilding Al-</a:t>
            </a:r>
            <a:r>
              <a:rPr lang="en-US" b="1" dirty="0" err="1" smtClean="0"/>
              <a:t>Ka‘bah</a:t>
            </a:r>
            <a:r>
              <a:rPr lang="en-US" b="1" dirty="0" smtClean="0"/>
              <a:t>.</a:t>
            </a:r>
          </a:p>
          <a:p>
            <a:r>
              <a:rPr lang="en-US" b="1" dirty="0" smtClean="0"/>
              <a:t>The chiefs of </a:t>
            </a:r>
            <a:r>
              <a:rPr lang="en-US" b="1" dirty="0" err="1" smtClean="0"/>
              <a:t>Quraish</a:t>
            </a:r>
            <a:r>
              <a:rPr lang="en-US" b="1" dirty="0" smtClean="0"/>
              <a:t> decided to use only licit money in rebuilding Al-</a:t>
            </a:r>
            <a:r>
              <a:rPr lang="en-US" b="1" dirty="0" err="1" smtClean="0"/>
              <a:t>Ka‘bah</a:t>
            </a:r>
            <a:r>
              <a:rPr lang="en-US" b="1" dirty="0" smtClean="0"/>
              <a:t>, so all money that derived from prostitution, singing and dancing, usury or unjust practices or immoral means was excluded.</a:t>
            </a:r>
          </a:p>
          <a:p>
            <a:endParaRPr lang="en-US" dirty="0"/>
          </a:p>
        </p:txBody>
      </p:sp>
      <p:pic>
        <p:nvPicPr>
          <p:cNvPr id="8194" name="Picture 2" descr="C:\Users\hammad\Pictures\imagesCA2FPDM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191000" y="5486400"/>
            <a:ext cx="809625" cy="743887"/>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oper Black" pitchFamily="18" charset="0"/>
              </a:rPr>
              <a:t>Muhammad in his youth</a:t>
            </a:r>
            <a:endParaRPr lang="en-US" dirty="0">
              <a:latin typeface="Cooper Black" pitchFamily="18" charset="0"/>
            </a:endParaRPr>
          </a:p>
        </p:txBody>
      </p:sp>
      <p:sp>
        <p:nvSpPr>
          <p:cNvPr id="3" name="Content Placeholder 2"/>
          <p:cNvSpPr>
            <a:spLocks noGrp="1"/>
          </p:cNvSpPr>
          <p:nvPr>
            <p:ph idx="1"/>
          </p:nvPr>
        </p:nvSpPr>
        <p:spPr/>
        <p:txBody>
          <a:bodyPr/>
          <a:lstStyle/>
          <a:p>
            <a:r>
              <a:rPr lang="en-US" b="1" dirty="0" smtClean="0"/>
              <a:t>Prophet Muhammad (</a:t>
            </a:r>
            <a:r>
              <a:rPr lang="en-US" b="1" dirty="0" err="1" smtClean="0"/>
              <a:t>pbuh</a:t>
            </a:r>
            <a:r>
              <a:rPr lang="en-US" b="1" dirty="0" smtClean="0"/>
              <a:t>) was a combination of the best social attributes. </a:t>
            </a:r>
          </a:p>
          <a:p>
            <a:r>
              <a:rPr lang="en-US" b="1" dirty="0" smtClean="0"/>
              <a:t>An exemplary man of weighty mind and faultless insight. </a:t>
            </a:r>
          </a:p>
          <a:p>
            <a:r>
              <a:rPr lang="en-US" b="1" dirty="0" err="1" smtClean="0"/>
              <a:t>Favoured</a:t>
            </a:r>
            <a:r>
              <a:rPr lang="en-US" b="1" dirty="0" smtClean="0"/>
              <a:t> with intelligence, originality of thought and accurate choice of the means leading to accurate goals.</a:t>
            </a:r>
          </a:p>
          <a:p>
            <a:endParaRPr lang="en-US" dirty="0"/>
          </a:p>
        </p:txBody>
      </p:sp>
      <p:pic>
        <p:nvPicPr>
          <p:cNvPr id="9218" name="Picture 2" descr="C:\Users\hammad\Pictures\imagesCA2FPDM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495800" y="5791200"/>
            <a:ext cx="581025" cy="533848"/>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endParaRPr lang="en-US"/>
          </a:p>
        </p:txBody>
      </p:sp>
      <p:sp>
        <p:nvSpPr>
          <p:cNvPr id="10243" name="Rectangle 3"/>
          <p:cNvSpPr>
            <a:spLocks noGrp="1" noRot="1" noChangeArrowheads="1"/>
          </p:cNvSpPr>
          <p:nvPr>
            <p:ph type="body" idx="1"/>
          </p:nvPr>
        </p:nvSpPr>
        <p:spPr/>
        <p:txBody>
          <a:bodyPr/>
          <a:lstStyle/>
          <a:p>
            <a:endParaRPr lang="en-US"/>
          </a:p>
        </p:txBody>
      </p:sp>
      <p:pic>
        <p:nvPicPr>
          <p:cNvPr id="10244" name="Picture 4" descr="AA18"/>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b="1" dirty="0" smtClean="0"/>
              <a:t>The Prophetic Family</a:t>
            </a:r>
            <a:endParaRPr lang="en-US" sz="7200" b="1" dirty="0"/>
          </a:p>
        </p:txBody>
      </p:sp>
      <p:sp>
        <p:nvSpPr>
          <p:cNvPr id="3" name="Subtitle 2"/>
          <p:cNvSpPr>
            <a:spLocks noGrp="1"/>
          </p:cNvSpPr>
          <p:nvPr>
            <p:ph type="subTitle" idx="1"/>
          </p:nvPr>
        </p:nvSpPr>
        <p:spPr/>
        <p:txBody>
          <a:bodyPr/>
          <a:lstStyle/>
          <a:p>
            <a:endParaRPr lang="en-US" dirty="0"/>
          </a:p>
        </p:txBody>
      </p:sp>
      <p:pic>
        <p:nvPicPr>
          <p:cNvPr id="4" name="Picture 2" descr="C:\Users\hammad\Pictures\imagesCA2FPDM1.jp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4114800" y="4191000"/>
            <a:ext cx="885825" cy="8138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AA2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mmad\Pictures\lineage.jpg"/>
          <p:cNvPicPr>
            <a:picLocks noChangeAspect="1" noChangeArrowheads="1"/>
          </p:cNvPicPr>
          <p:nvPr/>
        </p:nvPicPr>
        <p:blipFill>
          <a:blip r:embed="rId2" cstate="print"/>
          <a:srcRect/>
          <a:stretch>
            <a:fillRect/>
          </a:stretch>
        </p:blipFill>
        <p:spPr bwMode="auto">
          <a:xfrm>
            <a:off x="2645664" y="152400"/>
            <a:ext cx="6269736" cy="6705600"/>
          </a:xfrm>
          <a:prstGeom prst="rect">
            <a:avLst/>
          </a:prstGeom>
          <a:noFill/>
        </p:spPr>
      </p:pic>
      <p:pic>
        <p:nvPicPr>
          <p:cNvPr id="2051" name="Picture 3" descr="C:\Users\Hammad\Pictures\prophet%20muhammad%20family%20tree%202.png"/>
          <p:cNvPicPr>
            <a:picLocks noChangeAspect="1" noChangeArrowheads="1"/>
          </p:cNvPicPr>
          <p:nvPr/>
        </p:nvPicPr>
        <p:blipFill>
          <a:blip r:embed="rId3" cstate="print"/>
          <a:srcRect r="-8333" b="56790"/>
          <a:stretch>
            <a:fillRect/>
          </a:stretch>
        </p:blipFill>
        <p:spPr bwMode="auto">
          <a:xfrm>
            <a:off x="0" y="0"/>
            <a:ext cx="2521528" cy="1066799"/>
          </a:xfrm>
          <a:prstGeom prst="rect">
            <a:avLst/>
          </a:prstGeom>
          <a:noFill/>
        </p:spPr>
      </p:pic>
      <p:sp>
        <p:nvSpPr>
          <p:cNvPr id="4" name="Rounded Rectangle 3"/>
          <p:cNvSpPr/>
          <p:nvPr/>
        </p:nvSpPr>
        <p:spPr>
          <a:xfrm>
            <a:off x="0" y="1143000"/>
            <a:ext cx="22098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2400" dirty="0" smtClean="0"/>
              <a:t>Qidar</a:t>
            </a:r>
            <a:endParaRPr lang="en-US" sz="2400" dirty="0"/>
          </a:p>
        </p:txBody>
      </p:sp>
      <p:cxnSp>
        <p:nvCxnSpPr>
          <p:cNvPr id="9" name="Straight Arrow Connector 8"/>
          <p:cNvCxnSpPr>
            <a:stCxn id="4" idx="3"/>
          </p:cNvCxnSpPr>
          <p:nvPr/>
        </p:nvCxnSpPr>
        <p:spPr>
          <a:xfrm flipV="1">
            <a:off x="2209800" y="457200"/>
            <a:ext cx="45720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2" descr="C:\Users\hammad\Pictures\imagesCA2FPDM1.jpg"/>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001000" y="5867400"/>
            <a:ext cx="885825" cy="8138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9600" y="685800"/>
            <a:ext cx="7772400" cy="1470025"/>
          </a:xfrm>
        </p:spPr>
        <p:txBody>
          <a:bodyPr>
            <a:normAutofit/>
          </a:bodyPr>
          <a:lstStyle/>
          <a:p>
            <a:r>
              <a:rPr lang="en-US" sz="4800" b="1" dirty="0" smtClean="0"/>
              <a:t>The Prophetic Family</a:t>
            </a:r>
            <a:endParaRPr lang="en-US" sz="4800" b="1" dirty="0"/>
          </a:p>
        </p:txBody>
      </p:sp>
      <p:sp>
        <p:nvSpPr>
          <p:cNvPr id="5" name="Subtitle 4"/>
          <p:cNvSpPr>
            <a:spLocks noGrp="1"/>
          </p:cNvSpPr>
          <p:nvPr>
            <p:ph type="subTitle" idx="1"/>
          </p:nvPr>
        </p:nvSpPr>
        <p:spPr>
          <a:xfrm>
            <a:off x="1371600" y="1905000"/>
            <a:ext cx="6400800" cy="3733800"/>
          </a:xfrm>
        </p:spPr>
        <p:txBody>
          <a:bodyPr>
            <a:normAutofit/>
          </a:bodyPr>
          <a:lstStyle/>
          <a:p>
            <a:pPr marL="914400" indent="-914400" algn="l">
              <a:buFont typeface="+mj-lt"/>
              <a:buAutoNum type="arabicPeriod"/>
            </a:pPr>
            <a:r>
              <a:rPr lang="en-US" sz="5400" b="1" dirty="0" smtClean="0">
                <a:solidFill>
                  <a:schemeClr val="tx1"/>
                </a:solidFill>
              </a:rPr>
              <a:t>Hashim</a:t>
            </a:r>
          </a:p>
          <a:p>
            <a:pPr marL="914400" indent="-914400" algn="l">
              <a:buFont typeface="+mj-lt"/>
              <a:buAutoNum type="arabicPeriod"/>
            </a:pPr>
            <a:r>
              <a:rPr lang="en-US" sz="5400" b="1" dirty="0" smtClean="0">
                <a:solidFill>
                  <a:schemeClr val="tx1"/>
                </a:solidFill>
              </a:rPr>
              <a:t>Abdul-Muttalib</a:t>
            </a:r>
          </a:p>
          <a:p>
            <a:pPr marL="914400" indent="-914400" algn="l">
              <a:buFont typeface="+mj-lt"/>
              <a:buAutoNum type="arabicPeriod"/>
            </a:pPr>
            <a:r>
              <a:rPr lang="en-US" sz="5400" b="1" dirty="0" smtClean="0">
                <a:solidFill>
                  <a:schemeClr val="tx1"/>
                </a:solidFill>
              </a:rPr>
              <a:t>Abdullah</a:t>
            </a:r>
            <a:endParaRPr lang="en-US" sz="5400" b="1" dirty="0">
              <a:solidFill>
                <a:schemeClr val="tx1"/>
              </a:solidFill>
            </a:endParaRPr>
          </a:p>
        </p:txBody>
      </p:sp>
      <p:pic>
        <p:nvPicPr>
          <p:cNvPr id="6" name="Picture 2" descr="C:\Users\hammad\Pictures\imagesCA2FPDM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267200" y="381000"/>
            <a:ext cx="885825" cy="8138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t>Hashim</a:t>
            </a:r>
            <a:r>
              <a:rPr lang="en-US" dirty="0" smtClean="0"/>
              <a:t/>
            </a:r>
            <a:br>
              <a:rPr lang="en-US" dirty="0" smtClean="0"/>
            </a:br>
            <a:r>
              <a:rPr lang="en-US" b="1" dirty="0" smtClean="0"/>
              <a:t>great grand father </a:t>
            </a:r>
            <a:endParaRPr lang="en-US" b="1" dirty="0"/>
          </a:p>
        </p:txBody>
      </p:sp>
      <p:sp>
        <p:nvSpPr>
          <p:cNvPr id="3" name="Content Placeholder 2"/>
          <p:cNvSpPr>
            <a:spLocks noGrp="1"/>
          </p:cNvSpPr>
          <p:nvPr>
            <p:ph idx="1"/>
          </p:nvPr>
        </p:nvSpPr>
        <p:spPr>
          <a:xfrm>
            <a:off x="381000" y="1981200"/>
            <a:ext cx="8229600" cy="4525963"/>
          </a:xfrm>
        </p:spPr>
        <p:txBody>
          <a:bodyPr>
            <a:normAutofit lnSpcReduction="10000"/>
          </a:bodyPr>
          <a:lstStyle/>
          <a:p>
            <a:r>
              <a:rPr lang="en-US" b="1" dirty="0" smtClean="0"/>
              <a:t>The family of Prophet Muhammad is called the Hashimite</a:t>
            </a:r>
            <a:r>
              <a:rPr lang="en-US" b="1" dirty="0"/>
              <a:t> </a:t>
            </a:r>
            <a:r>
              <a:rPr lang="en-US" b="1" dirty="0" smtClean="0"/>
              <a:t>or banu Hashim, after his great grandfather Hashim bin ‘Abd Munaf </a:t>
            </a:r>
          </a:p>
          <a:p>
            <a:r>
              <a:rPr lang="en-US" b="1" dirty="0" smtClean="0"/>
              <a:t>he was the one responsible for giving food and water to the pilgrims.</a:t>
            </a:r>
          </a:p>
          <a:p>
            <a:r>
              <a:rPr lang="en-US" b="1" dirty="0" smtClean="0"/>
              <a:t>He was wealthy and honest man.</a:t>
            </a:r>
          </a:p>
          <a:p>
            <a:r>
              <a:rPr lang="en-US" b="1" dirty="0" smtClean="0"/>
              <a:t> His first name was ‘Amr but he was called Hashim because he started the practice of crumbling bread (for the pilgrims).</a:t>
            </a:r>
          </a:p>
          <a:p>
            <a:pPr>
              <a:buNone/>
            </a:pPr>
            <a:endParaRPr lang="en-US" dirty="0"/>
          </a:p>
        </p:txBody>
      </p:sp>
      <p:pic>
        <p:nvPicPr>
          <p:cNvPr id="4" name="Picture 2" descr="C:\Users\hammad\Pictures\imagesCA2FPDM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8001000" y="5791200"/>
            <a:ext cx="885825" cy="8138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Abdul-Muttalib</a:t>
            </a:r>
            <a:br>
              <a:rPr lang="en-US" b="1" dirty="0" smtClean="0"/>
            </a:br>
            <a:r>
              <a:rPr lang="en-US" b="1" dirty="0" smtClean="0"/>
              <a:t>grand father</a:t>
            </a:r>
            <a:endParaRPr lang="en-US" dirty="0"/>
          </a:p>
        </p:txBody>
      </p:sp>
      <p:sp>
        <p:nvSpPr>
          <p:cNvPr id="3" name="Content Placeholder 2"/>
          <p:cNvSpPr>
            <a:spLocks noGrp="1"/>
          </p:cNvSpPr>
          <p:nvPr>
            <p:ph idx="1"/>
          </p:nvPr>
        </p:nvSpPr>
        <p:spPr/>
        <p:txBody>
          <a:bodyPr>
            <a:normAutofit/>
          </a:bodyPr>
          <a:lstStyle/>
          <a:p>
            <a:r>
              <a:rPr lang="en-US" sz="3600" b="1" dirty="0" smtClean="0"/>
              <a:t>Abdul-Muttalib was in charge of pilgrims’ food and water and was well respected amongst Quraish.</a:t>
            </a:r>
          </a:p>
          <a:p>
            <a:r>
              <a:rPr lang="en-US" sz="3600" b="1" dirty="0" smtClean="0"/>
              <a:t> he witnessed two important events in his lifetime, namely digging of the Zamzam well and the year of the Elephant.</a:t>
            </a:r>
            <a:endParaRPr lang="en-US" sz="3600" b="1"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1089</Words>
  <Application>Microsoft Office PowerPoint</Application>
  <PresentationFormat>On-screen Show (4:3)</PresentationFormat>
  <Paragraphs>88</Paragraphs>
  <Slides>33</Slides>
  <Notes>1</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Flow</vt:lpstr>
      <vt:lpstr>Seerah</vt:lpstr>
      <vt:lpstr>Why Allah chose Arabs</vt:lpstr>
      <vt:lpstr>Highly Praiseworthy Virtues</vt:lpstr>
      <vt:lpstr>The Prophetic Family</vt:lpstr>
      <vt:lpstr>Slide 5</vt:lpstr>
      <vt:lpstr>Slide 6</vt:lpstr>
      <vt:lpstr>The Prophetic Family</vt:lpstr>
      <vt:lpstr>Hashim great grand father </vt:lpstr>
      <vt:lpstr>Abdul-Muttalib grand father</vt:lpstr>
      <vt:lpstr>Digging of the zam zam</vt:lpstr>
      <vt:lpstr>Slide 11</vt:lpstr>
      <vt:lpstr>THE YEAR OF THE ELEPHANT</vt:lpstr>
      <vt:lpstr>Slide 13</vt:lpstr>
      <vt:lpstr>Slide 14</vt:lpstr>
      <vt:lpstr>Slide 15</vt:lpstr>
      <vt:lpstr>Abdullah</vt:lpstr>
      <vt:lpstr>Mother of the Prophet</vt:lpstr>
      <vt:lpstr>His Birth</vt:lpstr>
      <vt:lpstr>Childhood</vt:lpstr>
      <vt:lpstr>Slide 20</vt:lpstr>
      <vt:lpstr>Slide 21</vt:lpstr>
      <vt:lpstr>Slide 22</vt:lpstr>
      <vt:lpstr>Al-Fudoul Confederacy</vt:lpstr>
      <vt:lpstr>Muhammad’s Early Job</vt:lpstr>
      <vt:lpstr>Muhammad ﷺ and khadijah Timeless love story </vt:lpstr>
      <vt:lpstr>His Marriage to Khadijah</vt:lpstr>
      <vt:lpstr>His Marriage to Khadijah</vt:lpstr>
      <vt:lpstr>Slide 28</vt:lpstr>
      <vt:lpstr>His Marriage to Khadijah</vt:lpstr>
      <vt:lpstr>Khadijah and Muhammad</vt:lpstr>
      <vt:lpstr>Rebuilding Al-Ka‘bah </vt:lpstr>
      <vt:lpstr>Muhammad in his youth</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Seerah</dc:title>
  <dc:creator>hammad</dc:creator>
  <cp:lastModifiedBy>Hammad</cp:lastModifiedBy>
  <cp:revision>71</cp:revision>
  <dcterms:created xsi:type="dcterms:W3CDTF">2013-01-24T05:29:15Z</dcterms:created>
  <dcterms:modified xsi:type="dcterms:W3CDTF">2015-11-19T11:11:17Z</dcterms:modified>
</cp:coreProperties>
</file>