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sldIdLst>
    <p:sldId id="256" r:id="rId4"/>
    <p:sldId id="261" r:id="rId5"/>
    <p:sldId id="258" r:id="rId6"/>
    <p:sldId id="263" r:id="rId7"/>
    <p:sldId id="264" r:id="rId8"/>
    <p:sldId id="282" r:id="rId9"/>
    <p:sldId id="265" r:id="rId10"/>
    <p:sldId id="290" r:id="rId11"/>
    <p:sldId id="267" r:id="rId12"/>
    <p:sldId id="268" r:id="rId13"/>
    <p:sldId id="291" r:id="rId14"/>
    <p:sldId id="292" r:id="rId15"/>
    <p:sldId id="293" r:id="rId16"/>
    <p:sldId id="294" r:id="rId17"/>
    <p:sldId id="295" r:id="rId18"/>
    <p:sldId id="296" r:id="rId19"/>
    <p:sldId id="297" r:id="rId20"/>
    <p:sldId id="298" r:id="rId21"/>
    <p:sldId id="299" r:id="rId22"/>
    <p:sldId id="300" r:id="rId23"/>
    <p:sldId id="302" r:id="rId24"/>
    <p:sldId id="301" r:id="rId25"/>
    <p:sldId id="283" r:id="rId26"/>
    <p:sldId id="275" r:id="rId27"/>
    <p:sldId id="276" r:id="rId28"/>
    <p:sldId id="278" r:id="rId29"/>
    <p:sldId id="279" r:id="rId30"/>
    <p:sldId id="280" r:id="rId31"/>
    <p:sldId id="277" r:id="rId32"/>
    <p:sldId id="260" r:id="rId33"/>
    <p:sldId id="286" r:id="rId34"/>
    <p:sldId id="288" r:id="rId35"/>
    <p:sldId id="289" r:id="rId36"/>
    <p:sldId id="287" r:id="rId37"/>
    <p:sldId id="30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CFF33"/>
    <a:srgbClr val="003300"/>
    <a:srgbClr val="FF9900"/>
    <a:srgbClr val="00FF00"/>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6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745A66-678A-425F-9DE4-D905E438F75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745A66-678A-425F-9DE4-D905E438F75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745A66-678A-425F-9DE4-D905E438F75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16" name="Slide Number Placeholder 15"/>
          <p:cNvSpPr>
            <a:spLocks noGrp="1"/>
          </p:cNvSpPr>
          <p:nvPr>
            <p:ph type="sldNum" sz="quarter" idx="11"/>
          </p:nvPr>
        </p:nvSpPr>
        <p:spPr/>
        <p:txBody>
          <a:bodyPr/>
          <a:lstStyle/>
          <a:p>
            <a:fld id="{C4745A66-678A-425F-9DE4-D905E438F75E}"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46DD47F-5FDB-412B-AB00-F208794C2983}" type="datetimeFigureOut">
              <a:rPr lang="en-US" smtClean="0"/>
              <a:pPr/>
              <a:t>11/5/2015</a:t>
            </a:fld>
            <a:endParaRPr lang="en-US" dirty="0"/>
          </a:p>
        </p:txBody>
      </p:sp>
      <p:sp>
        <p:nvSpPr>
          <p:cNvPr id="15" name="Slide Number Placeholder 14"/>
          <p:cNvSpPr>
            <a:spLocks noGrp="1"/>
          </p:cNvSpPr>
          <p:nvPr>
            <p:ph type="sldNum" sz="quarter" idx="15"/>
          </p:nvPr>
        </p:nvSpPr>
        <p:spPr/>
        <p:txBody>
          <a:bodyPr/>
          <a:lstStyle>
            <a:lvl1pPr algn="ctr">
              <a:defRPr/>
            </a:lvl1pPr>
          </a:lstStyle>
          <a:p>
            <a:fld id="{C4745A66-678A-425F-9DE4-D905E438F75E}"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745A66-678A-425F-9DE4-D905E438F75E}"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745A66-678A-425F-9DE4-D905E438F75E}"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4745A66-678A-425F-9DE4-D905E438F75E}"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745A66-678A-425F-9DE4-D905E438F75E}"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745A66-678A-425F-9DE4-D905E438F75E}"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46DD47F-5FDB-412B-AB00-F208794C2983}" type="datetimeFigureOut">
              <a:rPr lang="en-US" smtClean="0"/>
              <a:pPr/>
              <a:t>11/5/2015</a:t>
            </a:fld>
            <a:endParaRPr lang="en-US" dirty="0"/>
          </a:p>
        </p:txBody>
      </p:sp>
      <p:sp>
        <p:nvSpPr>
          <p:cNvPr id="9" name="Slide Number Placeholder 8"/>
          <p:cNvSpPr>
            <a:spLocks noGrp="1"/>
          </p:cNvSpPr>
          <p:nvPr>
            <p:ph type="sldNum" sz="quarter" idx="15"/>
          </p:nvPr>
        </p:nvSpPr>
        <p:spPr/>
        <p:txBody>
          <a:bodyPr/>
          <a:lstStyle/>
          <a:p>
            <a:fld id="{C4745A66-678A-425F-9DE4-D905E438F75E}"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745A66-678A-425F-9DE4-D905E438F75E}"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9" name="Slide Number Placeholder 8"/>
          <p:cNvSpPr>
            <a:spLocks noGrp="1"/>
          </p:cNvSpPr>
          <p:nvPr>
            <p:ph type="sldNum" sz="quarter" idx="11"/>
          </p:nvPr>
        </p:nvSpPr>
        <p:spPr/>
        <p:txBody>
          <a:bodyPr/>
          <a:lstStyle/>
          <a:p>
            <a:fld id="{C4745A66-678A-425F-9DE4-D905E438F75E}"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745A66-678A-425F-9DE4-D905E438F75E}"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745A66-678A-425F-9DE4-D905E438F75E}"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745A66-678A-425F-9DE4-D905E438F75E}"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745A66-678A-425F-9DE4-D905E438F75E}"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745A66-678A-425F-9DE4-D905E438F75E}"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745A66-678A-425F-9DE4-D905E438F75E}"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745A66-678A-425F-9DE4-D905E438F75E}"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745A66-678A-425F-9DE4-D905E438F75E}"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745A66-678A-425F-9DE4-D905E438F75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745A66-678A-425F-9DE4-D905E438F75E}"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745A66-678A-425F-9DE4-D905E438F75E}"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745A66-678A-425F-9DE4-D905E438F75E}"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745A66-678A-425F-9DE4-D905E438F75E}"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745A66-678A-425F-9DE4-D905E438F75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745A66-678A-425F-9DE4-D905E438F75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745A66-678A-425F-9DE4-D905E438F75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745A66-678A-425F-9DE4-D905E438F75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745A66-678A-425F-9DE4-D905E438F75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745A66-678A-425F-9DE4-D905E438F75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DD47F-5FDB-412B-AB00-F208794C2983}" type="datetimeFigureOut">
              <a:rPr lang="en-US" smtClean="0"/>
              <a:pPr/>
              <a:t>11/5/2015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745A66-678A-425F-9DE4-D905E438F75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DD47F-5FDB-412B-AB00-F208794C2983}" type="datetimeFigureOut">
              <a:rPr lang="en-US" smtClean="0"/>
              <a:pPr/>
              <a:t>11/5/2015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45A66-678A-425F-9DE4-D905E438F75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46DD47F-5FDB-412B-AB00-F208794C2983}" type="datetimeFigureOut">
              <a:rPr lang="en-US" smtClean="0"/>
              <a:pPr/>
              <a:t>11/5/2015</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4745A66-678A-425F-9DE4-D905E438F75E}"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DD47F-5FDB-412B-AB00-F208794C2983}" type="datetimeFigureOut">
              <a:rPr lang="en-US" smtClean="0"/>
              <a:pPr/>
              <a:t>11/5/2015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45A66-678A-425F-9DE4-D905E438F75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29.jpeg"/><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ur-PK"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ur-PK"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ur-PK" sz="9600" b="1" dirty="0" smtClean="0">
                <a:ln w="11430"/>
                <a:solidFill>
                  <a:srgbClr val="C00000"/>
                </a:solidFill>
                <a:effectLst>
                  <a:outerShdw blurRad="80000" dist="40000" dir="5040000" algn="tl">
                    <a:srgbClr val="000000">
                      <a:alpha val="30000"/>
                    </a:srgbClr>
                  </a:outerShdw>
                </a:effectLst>
              </a:rPr>
              <a:t>سيرۃالنبي</a:t>
            </a:r>
            <a:r>
              <a:rPr lang="en-CA"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CA"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en-US" sz="9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Subtitle 2"/>
          <p:cNvSpPr>
            <a:spLocks noGrp="1"/>
          </p:cNvSpPr>
          <p:nvPr>
            <p:ph type="subTitle" idx="1"/>
          </p:nvPr>
        </p:nvSpPr>
        <p:spPr/>
        <p:txBody>
          <a:bodyPr>
            <a:normAutofit/>
          </a:bodyPr>
          <a:lstStyle/>
          <a:p>
            <a:r>
              <a:rPr lang="en-CA" sz="9600" b="1" dirty="0" smtClean="0">
                <a:ln w="11430"/>
                <a:solidFill>
                  <a:srgbClr val="C00000"/>
                </a:solidFill>
                <a:effectLst>
                  <a:outerShdw blurRad="80000" dist="40000" dir="5040000" algn="tl">
                    <a:srgbClr val="000000">
                      <a:alpha val="30000"/>
                    </a:srgbClr>
                  </a:outerShdw>
                </a:effectLst>
                <a:latin typeface="Copperplate Gothic Bold" pitchFamily="34" charset="0"/>
              </a:rPr>
              <a:t>Seerah</a:t>
            </a:r>
            <a:endParaRPr lang="en-US" sz="9600" dirty="0">
              <a:solidFill>
                <a:srgbClr val="C00000"/>
              </a:solidFill>
            </a:endParaRPr>
          </a:p>
        </p:txBody>
      </p:sp>
      <p:pic>
        <p:nvPicPr>
          <p:cNvPr id="2050" name="Picture 2" descr="C:\Users\Hammad\Pictures\imagesCAQU0MWO.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200400" y="990600"/>
            <a:ext cx="3028950" cy="1514475"/>
          </a:xfrm>
          <a:prstGeom prst="rect">
            <a:avLst/>
          </a:prstGeom>
          <a:ln>
            <a:noFill/>
          </a:ln>
          <a:effectLst>
            <a:softEdge rad="112500"/>
          </a:effectLst>
        </p:spPr>
      </p:pic>
      <p:pic>
        <p:nvPicPr>
          <p:cNvPr id="2051" name="Picture 3" descr="C:\Users\Hammad\Pictures\imagesCAI3ZL4Q.jp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2667000" y="2438400"/>
            <a:ext cx="685800" cy="685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62000"/>
            <a:ext cx="6553200" cy="4525963"/>
          </a:xfrm>
        </p:spPr>
        <p:txBody>
          <a:bodyPr>
            <a:normAutofit lnSpcReduction="10000"/>
          </a:bodyPr>
          <a:lstStyle/>
          <a:p>
            <a:pPr algn="ctr">
              <a:buNone/>
            </a:pPr>
            <a:r>
              <a:rPr lang="en-CA" b="1" dirty="0" smtClean="0">
                <a:solidFill>
                  <a:schemeClr val="tx1">
                    <a:lumMod val="95000"/>
                    <a:lumOff val="5000"/>
                  </a:schemeClr>
                </a:solidFill>
                <a:latin typeface="Arial Black" pitchFamily="34" charset="0"/>
              </a:rPr>
              <a:t>“ he was the only man in history who was supremely successful on both the religious and secular level." </a:t>
            </a:r>
            <a:r>
              <a:rPr lang="en-CA" sz="4000" b="1" dirty="0" smtClean="0">
                <a:latin typeface="Arial Black" pitchFamily="34" charset="0"/>
              </a:rPr>
              <a:t/>
            </a:r>
            <a:br>
              <a:rPr lang="en-CA" sz="4000" b="1" dirty="0" smtClean="0">
                <a:latin typeface="Arial Black" pitchFamily="34" charset="0"/>
              </a:rPr>
            </a:br>
            <a:endParaRPr lang="en-CA" sz="4000" b="1" dirty="0" smtClean="0">
              <a:latin typeface="Arial Black" pitchFamily="34" charset="0"/>
            </a:endParaRPr>
          </a:p>
          <a:p>
            <a:r>
              <a:rPr lang="en-CA" sz="2400" b="1" i="1" u="sng" dirty="0" smtClean="0"/>
              <a:t>Michael H. Hart</a:t>
            </a:r>
            <a:r>
              <a:rPr lang="en-CA" sz="2400" b="1" i="1" dirty="0" smtClean="0"/>
              <a:t>, THE 100: A RANKING OF THE MOST INFLUENTIAL PERSONS IN HISTORY</a:t>
            </a:r>
            <a:r>
              <a:rPr lang="en-CA" sz="2400" b="1" dirty="0" smtClean="0"/>
              <a:t>, New York: Hart Publishing Company, Inc., 1978, page. 33.</a:t>
            </a:r>
            <a:endParaRPr lang="en-CA" sz="2400"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normAutofit/>
          </a:bodyPr>
          <a:lstStyle/>
          <a:p>
            <a:r>
              <a:rPr lang="en-CA" sz="6600" dirty="0" smtClean="0"/>
              <a:t>What is </a:t>
            </a:r>
            <a:r>
              <a:rPr lang="en-CA" sz="6600" b="1" dirty="0" err="1" smtClean="0">
                <a:latin typeface="Copperplate Gothic Bold" pitchFamily="34" charset="0"/>
              </a:rPr>
              <a:t>Seerah</a:t>
            </a:r>
            <a:r>
              <a:rPr lang="en-CA" sz="6600" b="1" dirty="0" smtClean="0">
                <a:latin typeface="Copperplate Gothic Bold" pitchFamily="34" charset="0"/>
              </a:rPr>
              <a:t>?</a:t>
            </a:r>
            <a:endParaRPr lang="en-US" sz="6600" b="1" dirty="0">
              <a:latin typeface="Copperplate Gothic Bold" pitchFamily="34" charset="0"/>
            </a:endParaRPr>
          </a:p>
        </p:txBody>
      </p:sp>
      <p:sp>
        <p:nvSpPr>
          <p:cNvPr id="3" name="Subtitle 2"/>
          <p:cNvSpPr>
            <a:spLocks noGrp="1"/>
          </p:cNvSpPr>
          <p:nvPr>
            <p:ph type="subTitle" idx="1"/>
          </p:nvPr>
        </p:nvSpPr>
        <p:spPr>
          <a:xfrm>
            <a:off x="1295400" y="2057400"/>
            <a:ext cx="6477000" cy="2057400"/>
          </a:xfrm>
        </p:spPr>
        <p:txBody>
          <a:bodyPr>
            <a:normAutofit fontScale="92500" lnSpcReduction="20000"/>
          </a:bodyPr>
          <a:lstStyle/>
          <a:p>
            <a:r>
              <a:rPr lang="en-CA" sz="4000" b="1" dirty="0" smtClean="0">
                <a:solidFill>
                  <a:schemeClr val="tx1"/>
                </a:solidFill>
              </a:rPr>
              <a:t>Seerah comes from the Arabic word ‘sara’ or ‘</a:t>
            </a:r>
            <a:r>
              <a:rPr lang="en-CA" sz="4000" b="1" dirty="0" err="1" smtClean="0">
                <a:solidFill>
                  <a:schemeClr val="tx1"/>
                </a:solidFill>
              </a:rPr>
              <a:t>yaseero</a:t>
            </a:r>
            <a:r>
              <a:rPr lang="en-CA" sz="4000" b="1" dirty="0" smtClean="0">
                <a:solidFill>
                  <a:schemeClr val="tx1"/>
                </a:solidFill>
              </a:rPr>
              <a:t>’</a:t>
            </a:r>
            <a:r>
              <a:rPr lang="ur-PK" sz="4000" b="1" dirty="0" smtClean="0">
                <a:solidFill>
                  <a:schemeClr val="tx1"/>
                </a:solidFill>
              </a:rPr>
              <a:t>    ”س۔ر۔ی“</a:t>
            </a:r>
            <a:r>
              <a:rPr lang="en-US" sz="4000" b="1" dirty="0" smtClean="0">
                <a:solidFill>
                  <a:schemeClr val="tx1"/>
                </a:solidFill>
              </a:rPr>
              <a:t>  </a:t>
            </a:r>
            <a:r>
              <a:rPr lang="en-CA" sz="4000" b="1" dirty="0" smtClean="0">
                <a:solidFill>
                  <a:schemeClr val="tx1"/>
                </a:solidFill>
              </a:rPr>
              <a:t>means journey or traveling.</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133600"/>
            <a:ext cx="7772400" cy="1362075"/>
          </a:xfrm>
        </p:spPr>
        <p:txBody>
          <a:bodyPr>
            <a:noAutofit/>
          </a:bodyPr>
          <a:lstStyle/>
          <a:p>
            <a:pPr algn="ctr"/>
            <a:r>
              <a:rPr lang="en-CA" sz="6600" dirty="0" err="1" smtClean="0">
                <a:latin typeface="Copperplate Gothic Bold" pitchFamily="34" charset="0"/>
              </a:rPr>
              <a:t>Seerah</a:t>
            </a:r>
            <a:r>
              <a:rPr lang="en-CA" sz="6600" dirty="0" smtClean="0">
                <a:latin typeface="Copperplate Gothic Bold" pitchFamily="34" charset="0"/>
              </a:rPr>
              <a:t>?</a:t>
            </a:r>
            <a:endParaRPr lang="en-US" sz="6600" dirty="0">
              <a:latin typeface="Copperplate Gothic Bold" pitchFamily="34" charset="0"/>
            </a:endParaRPr>
          </a:p>
        </p:txBody>
      </p:sp>
      <p:sp>
        <p:nvSpPr>
          <p:cNvPr id="3" name="Text Placeholder 2"/>
          <p:cNvSpPr>
            <a:spLocks noGrp="1"/>
          </p:cNvSpPr>
          <p:nvPr>
            <p:ph type="body" idx="1"/>
          </p:nvPr>
        </p:nvSpPr>
        <p:spPr>
          <a:xfrm>
            <a:off x="0" y="457200"/>
            <a:ext cx="7772400" cy="1500187"/>
          </a:xfrm>
        </p:spPr>
        <p:txBody>
          <a:bodyPr>
            <a:noAutofit/>
          </a:bodyPr>
          <a:lstStyle/>
          <a:p>
            <a:pPr algn="ctr"/>
            <a:r>
              <a:rPr lang="en-CA" sz="4400" b="1" dirty="0" smtClean="0">
                <a:solidFill>
                  <a:schemeClr val="tx1"/>
                </a:solidFill>
              </a:rPr>
              <a:t>Why should we learn</a:t>
            </a:r>
            <a:endParaRPr lang="en-US" sz="4400" b="1"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1554162"/>
          </a:xfrm>
        </p:spPr>
        <p:txBody>
          <a:bodyPr>
            <a:noAutofit/>
          </a:bodyPr>
          <a:lstStyle/>
          <a:p>
            <a:r>
              <a:rPr lang="en-CA" sz="5400" b="1" dirty="0" smtClean="0">
                <a:latin typeface="Arabic Typesetting" pitchFamily="66" charset="-78"/>
                <a:cs typeface="Arabic Typesetting" pitchFamily="66" charset="-78"/>
              </a:rPr>
              <a:t>Love for the Prophet(s)is a Condition of Faith</a:t>
            </a:r>
            <a:endParaRPr lang="en-US" sz="5400" dirty="0">
              <a:latin typeface="Arabic Typesetting" pitchFamily="66" charset="-78"/>
              <a:cs typeface="Arabic Typesetting" pitchFamily="66" charset="-78"/>
            </a:endParaRPr>
          </a:p>
        </p:txBody>
      </p:sp>
      <p:sp>
        <p:nvSpPr>
          <p:cNvPr id="3" name="Content Placeholder 2"/>
          <p:cNvSpPr>
            <a:spLocks noGrp="1"/>
          </p:cNvSpPr>
          <p:nvPr>
            <p:ph idx="1"/>
          </p:nvPr>
        </p:nvSpPr>
        <p:spPr>
          <a:xfrm>
            <a:off x="457200" y="1219200"/>
            <a:ext cx="5486400" cy="4525963"/>
          </a:xfrm>
        </p:spPr>
        <p:txBody>
          <a:bodyPr>
            <a:normAutofit fontScale="92500"/>
          </a:bodyPr>
          <a:lstStyle/>
          <a:p>
            <a:pPr algn="ctr">
              <a:buNone/>
            </a:pPr>
            <a:r>
              <a:rPr lang="en-CA" dirty="0" smtClean="0"/>
              <a:t/>
            </a:r>
            <a:br>
              <a:rPr lang="en-CA" dirty="0" smtClean="0"/>
            </a:br>
            <a:r>
              <a:rPr lang="en-CA" sz="4400" b="1" dirty="0" smtClean="0">
                <a:effectLst>
                  <a:glow rad="139700">
                    <a:schemeClr val="accent3">
                      <a:satMod val="175000"/>
                      <a:alpha val="40000"/>
                    </a:schemeClr>
                  </a:glow>
                </a:effectLst>
              </a:rPr>
              <a:t>"None of you becomes a believer until I am dearer to him than his children, his parents and all mankind." </a:t>
            </a:r>
          </a:p>
          <a:p>
            <a:pPr>
              <a:buNone/>
            </a:pPr>
            <a:r>
              <a:rPr lang="en-CA" dirty="0" smtClean="0"/>
              <a:t>                       (Bukhari and Muslim)</a:t>
            </a:r>
            <a:endParaRPr lang="en-US" dirty="0"/>
          </a:p>
        </p:txBody>
      </p:sp>
      <p:pic>
        <p:nvPicPr>
          <p:cNvPr id="11266" name="Picture 2" descr="C:\Users\Hammad\Pictures\imagesCAI3ZL4Q.jpg"/>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4191000" y="5791200"/>
            <a:ext cx="762000" cy="76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7315200" cy="1143000"/>
          </a:xfrm>
        </p:spPr>
        <p:txBody>
          <a:bodyPr>
            <a:noAutofit/>
          </a:bodyPr>
          <a:lstStyle/>
          <a:p>
            <a:r>
              <a:rPr lang="en-CA" sz="4800" b="1" dirty="0" smtClean="0">
                <a:latin typeface="Arabic Typesetting" pitchFamily="66" charset="-78"/>
                <a:cs typeface="Arabic Typesetting" pitchFamily="66" charset="-78"/>
              </a:rPr>
              <a:t>Allah commands us to follow </a:t>
            </a:r>
            <a:br>
              <a:rPr lang="en-CA" sz="4800" b="1" dirty="0" smtClean="0">
                <a:latin typeface="Arabic Typesetting" pitchFamily="66" charset="-78"/>
                <a:cs typeface="Arabic Typesetting" pitchFamily="66" charset="-78"/>
              </a:rPr>
            </a:br>
            <a:r>
              <a:rPr lang="en-CA" sz="4800" b="1" dirty="0" smtClean="0">
                <a:latin typeface="Arabic Typesetting" pitchFamily="66" charset="-78"/>
                <a:cs typeface="Arabic Typesetting" pitchFamily="66" charset="-78"/>
              </a:rPr>
              <a:t>the example of the Prophet</a:t>
            </a:r>
            <a:endParaRPr lang="en-US" sz="4800" b="1" dirty="0">
              <a:latin typeface="Arabic Typesetting" pitchFamily="66" charset="-78"/>
              <a:cs typeface="Arabic Typesetting" pitchFamily="66" charset="-78"/>
            </a:endParaRPr>
          </a:p>
        </p:txBody>
      </p:sp>
      <p:sp>
        <p:nvSpPr>
          <p:cNvPr id="3" name="Content Placeholder 2"/>
          <p:cNvSpPr>
            <a:spLocks noGrp="1"/>
          </p:cNvSpPr>
          <p:nvPr>
            <p:ph idx="1"/>
          </p:nvPr>
        </p:nvSpPr>
        <p:spPr>
          <a:xfrm>
            <a:off x="533400" y="2332037"/>
            <a:ext cx="8229600" cy="4525963"/>
          </a:xfrm>
        </p:spPr>
        <p:txBody>
          <a:bodyPr/>
          <a:lstStyle/>
          <a:p>
            <a:r>
              <a:rPr lang="en-CA" b="1" dirty="0" smtClean="0"/>
              <a:t>Certainly you have in the Messenger of Allah an excellent exemplar for him who hopes in Allah and the last day and remembers Allah much.</a:t>
            </a:r>
            <a:r>
              <a:rPr lang="en-CA" dirty="0" smtClean="0"/>
              <a:t> </a:t>
            </a:r>
            <a:r>
              <a:rPr lang="en-CA" sz="1800" dirty="0" err="1" smtClean="0"/>
              <a:t>Surat</a:t>
            </a:r>
            <a:r>
              <a:rPr lang="en-CA" sz="1800" dirty="0" smtClean="0"/>
              <a:t> Al-Ahzab (33) Verse 21</a:t>
            </a:r>
            <a:endParaRPr lang="en-US" sz="1800" dirty="0"/>
          </a:p>
        </p:txBody>
      </p:sp>
      <p:sp>
        <p:nvSpPr>
          <p:cNvPr id="6" name="TextBox 5"/>
          <p:cNvSpPr txBox="1"/>
          <p:nvPr/>
        </p:nvSpPr>
        <p:spPr>
          <a:xfrm>
            <a:off x="609600" y="4648200"/>
            <a:ext cx="7543800" cy="830997"/>
          </a:xfrm>
          <a:prstGeom prst="rect">
            <a:avLst/>
          </a:prstGeom>
          <a:noFill/>
        </p:spPr>
        <p:txBody>
          <a:bodyPr wrap="square" rtlCol="0">
            <a:spAutoFit/>
          </a:bodyPr>
          <a:lstStyle/>
          <a:p>
            <a:pPr algn="ctr"/>
            <a:r>
              <a:rPr lang="ar-SA" sz="4800" dirty="0" smtClean="0">
                <a:effectLst>
                  <a:glow rad="101600">
                    <a:schemeClr val="accent3">
                      <a:satMod val="175000"/>
                      <a:alpha val="40000"/>
                    </a:schemeClr>
                  </a:glow>
                </a:effectLst>
                <a:latin typeface="_PDMS_Saleem_QuranFont" pitchFamily="2" charset="-78"/>
                <a:cs typeface="_PDMS_Saleem_QuranFont" pitchFamily="2" charset="-78"/>
              </a:rPr>
              <a:t>لَقَدۡ كَانَ لَكُمۡ فِى رَسُولِ ٱللَّهِ أُسۡوَةٌ حَسَنَةٌ</a:t>
            </a:r>
            <a:endParaRPr lang="en-US" sz="4800" dirty="0">
              <a:effectLst>
                <a:glow rad="101600">
                  <a:schemeClr val="accent3">
                    <a:satMod val="175000"/>
                    <a:alpha val="40000"/>
                  </a:schemeClr>
                </a:glow>
              </a:effectLst>
              <a:latin typeface="_PDMS_Saleem_QuranFont" pitchFamily="2" charset="-78"/>
              <a:cs typeface="_PDMS_Saleem_QuranFont"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CA" sz="4800" b="1" dirty="0" smtClean="0">
                <a:effectLst>
                  <a:glow rad="139700">
                    <a:schemeClr val="accent3">
                      <a:satMod val="175000"/>
                      <a:alpha val="40000"/>
                    </a:schemeClr>
                  </a:glow>
                </a:effectLst>
              </a:rPr>
              <a:t>Perfect role model in all walks of life</a:t>
            </a:r>
            <a:endParaRPr lang="en-US" sz="4800" b="1" dirty="0">
              <a:effectLst>
                <a:glow rad="139700">
                  <a:schemeClr val="accent3">
                    <a:satMod val="175000"/>
                    <a:alpha val="40000"/>
                  </a:schemeClr>
                </a:glow>
              </a:effectLst>
            </a:endParaRPr>
          </a:p>
        </p:txBody>
      </p:sp>
      <p:sp>
        <p:nvSpPr>
          <p:cNvPr id="3" name="Content Placeholder 2"/>
          <p:cNvSpPr>
            <a:spLocks noGrp="1"/>
          </p:cNvSpPr>
          <p:nvPr>
            <p:ph idx="1"/>
          </p:nvPr>
        </p:nvSpPr>
        <p:spPr>
          <a:xfrm>
            <a:off x="457200" y="2209800"/>
            <a:ext cx="6858000" cy="3535363"/>
          </a:xfrm>
        </p:spPr>
        <p:txBody>
          <a:bodyPr/>
          <a:lstStyle/>
          <a:p>
            <a:r>
              <a:rPr lang="en-CA" b="1" dirty="0" smtClean="0"/>
              <a:t>No matter, what situation you are dealing with in life, you have a perfect example of leadership, success, mercy, compassion, care, consideration, kindness and tolerance in the character of Prophet Muhammad.</a:t>
            </a:r>
            <a:endParaRPr lang="en-US" b="1" dirty="0"/>
          </a:p>
        </p:txBody>
      </p:sp>
      <p:pic>
        <p:nvPicPr>
          <p:cNvPr id="13314" name="Picture 2" descr="C:\Users\Hammad\Pictures\imagesCAI3ZL4Q.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4191000" y="5715000"/>
            <a:ext cx="762000" cy="76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CA" b="1" dirty="0" smtClean="0">
                <a:effectLst>
                  <a:glow rad="139700">
                    <a:schemeClr val="accent3">
                      <a:satMod val="175000"/>
                      <a:alpha val="40000"/>
                    </a:schemeClr>
                  </a:glow>
                </a:effectLst>
              </a:rPr>
              <a:t>It raises our hopes and gives us optimism </a:t>
            </a:r>
            <a:endParaRPr lang="en-US" b="1" dirty="0">
              <a:effectLst>
                <a:glow rad="139700">
                  <a:schemeClr val="accent3">
                    <a:satMod val="175000"/>
                    <a:alpha val="40000"/>
                  </a:schemeClr>
                </a:glow>
              </a:effectLst>
            </a:endParaRPr>
          </a:p>
        </p:txBody>
      </p:sp>
      <p:sp>
        <p:nvSpPr>
          <p:cNvPr id="3" name="Content Placeholder 2"/>
          <p:cNvSpPr>
            <a:spLocks noGrp="1"/>
          </p:cNvSpPr>
          <p:nvPr>
            <p:ph idx="1"/>
          </p:nvPr>
        </p:nvSpPr>
        <p:spPr>
          <a:xfrm>
            <a:off x="457200" y="2332037"/>
            <a:ext cx="6248400" cy="4525963"/>
          </a:xfrm>
        </p:spPr>
        <p:txBody>
          <a:bodyPr/>
          <a:lstStyle/>
          <a:p>
            <a:r>
              <a:rPr lang="en-CA" b="1" dirty="0" smtClean="0"/>
              <a:t>especially in the time of trouble and turmoil. We are not the only ones suffering rather it has happened before and in more extreme manners. </a:t>
            </a:r>
            <a:endParaRPr lang="en-US"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CA" b="1" dirty="0" smtClean="0">
                <a:effectLst>
                  <a:glow rad="139700">
                    <a:schemeClr val="accent3">
                      <a:satMod val="175000"/>
                      <a:alpha val="40000"/>
                    </a:schemeClr>
                  </a:glow>
                </a:effectLst>
              </a:rPr>
              <a:t>For the revival of Muslim Ummah</a:t>
            </a:r>
            <a:endParaRPr lang="en-US" b="1" dirty="0">
              <a:effectLst>
                <a:glow rad="139700">
                  <a:schemeClr val="accent3">
                    <a:satMod val="175000"/>
                    <a:alpha val="40000"/>
                  </a:schemeClr>
                </a:glow>
              </a:effectLst>
            </a:endParaRPr>
          </a:p>
        </p:txBody>
      </p:sp>
      <p:sp>
        <p:nvSpPr>
          <p:cNvPr id="3" name="Content Placeholder 2"/>
          <p:cNvSpPr>
            <a:spLocks noGrp="1"/>
          </p:cNvSpPr>
          <p:nvPr>
            <p:ph idx="1"/>
          </p:nvPr>
        </p:nvSpPr>
        <p:spPr>
          <a:xfrm>
            <a:off x="457200" y="1905000"/>
            <a:ext cx="7086600" cy="4525963"/>
          </a:xfrm>
        </p:spPr>
        <p:txBody>
          <a:bodyPr>
            <a:normAutofit fontScale="92500" lnSpcReduction="10000"/>
          </a:bodyPr>
          <a:lstStyle/>
          <a:p>
            <a:r>
              <a:rPr lang="en-CA" b="1" dirty="0" smtClean="0"/>
              <a:t>How to bring about the honor and glory that we once had. </a:t>
            </a:r>
          </a:p>
          <a:p>
            <a:r>
              <a:rPr lang="en-CA" b="1" dirty="0" smtClean="0"/>
              <a:t>How he  started in the middle of the most illiterate society and within two decades he controlled all of Arabia. And in another two decades after his death, Muslims reign was spread from Spain to china!</a:t>
            </a:r>
          </a:p>
          <a:p>
            <a:r>
              <a:rPr lang="en-CA" b="1" dirty="0" smtClean="0"/>
              <a:t> How did that happen, what were the stages that it went through?</a:t>
            </a: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dirty="0" smtClean="0">
                <a:effectLst>
                  <a:glow rad="139700">
                    <a:schemeClr val="accent3">
                      <a:satMod val="175000"/>
                      <a:alpha val="40000"/>
                    </a:schemeClr>
                  </a:glow>
                </a:effectLst>
              </a:rPr>
              <a:t>He was a living Quran</a:t>
            </a:r>
            <a:endParaRPr lang="en-US" sz="5400" b="1" dirty="0">
              <a:effectLst>
                <a:glow rad="139700">
                  <a:schemeClr val="accent3">
                    <a:satMod val="175000"/>
                    <a:alpha val="40000"/>
                  </a:schemeClr>
                </a:glow>
              </a:effectLst>
            </a:endParaRPr>
          </a:p>
        </p:txBody>
      </p:sp>
      <p:sp>
        <p:nvSpPr>
          <p:cNvPr id="3" name="Content Placeholder 2"/>
          <p:cNvSpPr>
            <a:spLocks noGrp="1"/>
          </p:cNvSpPr>
          <p:nvPr>
            <p:ph idx="1"/>
          </p:nvPr>
        </p:nvSpPr>
        <p:spPr/>
        <p:txBody>
          <a:bodyPr>
            <a:normAutofit/>
          </a:bodyPr>
          <a:lstStyle/>
          <a:p>
            <a:r>
              <a:rPr lang="en-CA" sz="4800" dirty="0" smtClean="0"/>
              <a:t>There is absolutely NO way we can understand </a:t>
            </a:r>
            <a:r>
              <a:rPr lang="en-CA" sz="4800" b="1" dirty="0" smtClean="0"/>
              <a:t>Quran</a:t>
            </a:r>
            <a:r>
              <a:rPr lang="en-CA" sz="4800" dirty="0" smtClean="0"/>
              <a:t> without learning </a:t>
            </a:r>
            <a:r>
              <a:rPr lang="en-CA" sz="4800" dirty="0" err="1" smtClean="0"/>
              <a:t>seerah</a:t>
            </a:r>
            <a:r>
              <a:rPr lang="en-CA" sz="4800" dirty="0" smtClean="0"/>
              <a:t>.</a:t>
            </a:r>
          </a:p>
          <a:p>
            <a:r>
              <a:rPr lang="en-CA" sz="4800" dirty="0" smtClean="0"/>
              <a:t>Seerah is one of the most important sciences of Quran.</a:t>
            </a:r>
          </a:p>
          <a:p>
            <a:endParaRPr lang="en-US" sz="48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b="1" dirty="0" smtClean="0">
                <a:latin typeface="Copperplate Gothic Bold" pitchFamily="34" charset="0"/>
              </a:rPr>
              <a:t>Seerah</a:t>
            </a:r>
            <a:r>
              <a:rPr lang="en-CA" dirty="0" smtClean="0"/>
              <a:t> of prophet Muhammad</a:t>
            </a:r>
            <a:endParaRPr lang="en-US" dirty="0"/>
          </a:p>
        </p:txBody>
      </p:sp>
      <p:sp>
        <p:nvSpPr>
          <p:cNvPr id="5" name="Content Placeholder 4"/>
          <p:cNvSpPr>
            <a:spLocks noGrp="1"/>
          </p:cNvSpPr>
          <p:nvPr>
            <p:ph idx="1"/>
          </p:nvPr>
        </p:nvSpPr>
        <p:spPr>
          <a:xfrm>
            <a:off x="533400" y="1295401"/>
            <a:ext cx="8229600" cy="3048000"/>
          </a:xfrm>
          <a:solidFill>
            <a:schemeClr val="accent1">
              <a:alpha val="41000"/>
            </a:schemeClr>
          </a:solidFill>
        </p:spPr>
        <p:txBody>
          <a:bodyPr>
            <a:normAutofit fontScale="85000" lnSpcReduction="10000"/>
          </a:bodyPr>
          <a:lstStyle/>
          <a:p>
            <a:r>
              <a:rPr lang="en-CA" b="1" dirty="0" smtClean="0"/>
              <a:t>It is commonly restricted to the life and events of prophet Muhammad </a:t>
            </a:r>
          </a:p>
          <a:p>
            <a:r>
              <a:rPr lang="en-CA" b="1" dirty="0" smtClean="0"/>
              <a:t>His lineage and the events leading up to his birth,</a:t>
            </a:r>
          </a:p>
          <a:p>
            <a:r>
              <a:rPr lang="en-CA" b="1" dirty="0" smtClean="0"/>
              <a:t>Events and circumstances during his life time</a:t>
            </a:r>
          </a:p>
          <a:p>
            <a:r>
              <a:rPr lang="en-CA" b="1" dirty="0" smtClean="0"/>
              <a:t>His death and events occurred after</a:t>
            </a:r>
          </a:p>
          <a:p>
            <a:r>
              <a:rPr lang="en-CA" b="1" dirty="0" smtClean="0"/>
              <a:t>It also includes the events of the past or early generations in Islam.</a:t>
            </a:r>
            <a:endParaRPr lang="en-US" b="1" dirty="0" smtClean="0"/>
          </a:p>
          <a:p>
            <a:pPr>
              <a:buNone/>
            </a:pPr>
            <a:endParaRPr lang="en-CA" b="1" dirty="0" smtClean="0">
              <a:solidFill>
                <a:srgbClr val="FFFF00"/>
              </a:solidFill>
            </a:endParaRPr>
          </a:p>
          <a:p>
            <a:endParaRPr lang="en-US" dirty="0"/>
          </a:p>
        </p:txBody>
      </p:sp>
      <p:pic>
        <p:nvPicPr>
          <p:cNvPr id="5122" name="Picture 2" descr="C:\Users\Hammad\Pictures\imagesCAI3ZL4Q.jpg"/>
          <p:cNvPicPr>
            <a:picLocks noChangeAspect="1" noChangeArrowheads="1"/>
          </p:cNvPicPr>
          <p:nvPr/>
        </p:nvPicPr>
        <p:blipFill>
          <a:blip r:embed="rId3" cstate="print">
            <a:duotone>
              <a:prstClr val="black"/>
              <a:srgbClr val="003300">
                <a:tint val="45000"/>
                <a:satMod val="400000"/>
              </a:srgbClr>
            </a:duotone>
          </a:blip>
          <a:srcRect/>
          <a:stretch>
            <a:fillRect/>
          </a:stretch>
        </p:blipFill>
        <p:spPr bwMode="auto">
          <a:xfrm>
            <a:off x="8077200" y="5791200"/>
            <a:ext cx="1066800" cy="1066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fontScale="92500" lnSpcReduction="10000"/>
          </a:bodyPr>
          <a:lstStyle/>
          <a:p>
            <a:r>
              <a:rPr lang="en-US" b="1" dirty="0" smtClean="0"/>
              <a:t>Studying seerah is ibadah</a:t>
            </a:r>
          </a:p>
          <a:p>
            <a:r>
              <a:rPr lang="en-CA" b="1" dirty="0" smtClean="0"/>
              <a:t>Studying seerah is essential for helping us develop an Islamic identity and character</a:t>
            </a:r>
          </a:p>
          <a:p>
            <a:r>
              <a:rPr lang="en-US" dirty="0" smtClean="0"/>
              <a:t> </a:t>
            </a:r>
            <a:r>
              <a:rPr lang="en-CA" b="1" dirty="0" smtClean="0"/>
              <a:t>We must know the seerah to know our roots</a:t>
            </a:r>
          </a:p>
          <a:p>
            <a:r>
              <a:rPr lang="en-CA" b="1" dirty="0" smtClean="0"/>
              <a:t>For better mannerism</a:t>
            </a:r>
          </a:p>
          <a:p>
            <a:r>
              <a:rPr lang="en-CA" b="1" dirty="0" smtClean="0">
                <a:effectLst>
                  <a:glow rad="139700">
                    <a:schemeClr val="accent3">
                      <a:satMod val="175000"/>
                      <a:alpha val="40000"/>
                    </a:schemeClr>
                  </a:glow>
                </a:effectLst>
              </a:rPr>
              <a:t>To defend the honour of our prophet (s)</a:t>
            </a:r>
          </a:p>
          <a:p>
            <a:pPr>
              <a:buNone/>
            </a:pPr>
            <a:r>
              <a:rPr lang="en-US" dirty="0" smtClean="0"/>
              <a:t/>
            </a:r>
            <a:br>
              <a:rPr lang="en-US" dirty="0" smtClean="0"/>
            </a:br>
            <a:r>
              <a:rPr lang="en-US" dirty="0" smtClean="0"/>
              <a:t> </a:t>
            </a:r>
          </a:p>
          <a:p>
            <a:pPr>
              <a:buNone/>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CA" dirty="0" smtClean="0"/>
              <a:t> </a:t>
            </a:r>
            <a:r>
              <a:rPr lang="en-CA" b="1" dirty="0" smtClean="0">
                <a:solidFill>
                  <a:schemeClr val="bg1"/>
                </a:solidFill>
              </a:rPr>
              <a:t>Learn it as a history subject and emphasize more on dates, names and events.</a:t>
            </a:r>
          </a:p>
          <a:p>
            <a:r>
              <a:rPr lang="en-CA" b="1" dirty="0" smtClean="0">
                <a:solidFill>
                  <a:schemeClr val="bg1"/>
                </a:solidFill>
              </a:rPr>
              <a:t> Learn it to get the best examples and lessons  for one s own better life and greater reward in the hereafter</a:t>
            </a:r>
          </a:p>
          <a:p>
            <a:r>
              <a:rPr lang="en-CA" b="1" dirty="0" smtClean="0">
                <a:solidFill>
                  <a:schemeClr val="bg1"/>
                </a:solidFill>
              </a:rPr>
              <a:t>To increase the love of </a:t>
            </a:r>
          </a:p>
          <a:p>
            <a:pPr>
              <a:buNone/>
            </a:pPr>
            <a:r>
              <a:rPr lang="en-CA" b="1" dirty="0" smtClean="0">
                <a:solidFill>
                  <a:schemeClr val="bg1"/>
                </a:solidFill>
              </a:rPr>
              <a:t>    Prophet Muhammad</a:t>
            </a:r>
          </a:p>
          <a:p>
            <a:endParaRPr lang="en-US" dirty="0"/>
          </a:p>
        </p:txBody>
      </p:sp>
      <p:sp>
        <p:nvSpPr>
          <p:cNvPr id="4" name="Title 3"/>
          <p:cNvSpPr>
            <a:spLocks noGrp="1"/>
          </p:cNvSpPr>
          <p:nvPr>
            <p:ph type="title"/>
          </p:nvPr>
        </p:nvSpPr>
        <p:spPr/>
        <p:txBody>
          <a:bodyPr>
            <a:normAutofit fontScale="90000"/>
          </a:bodyPr>
          <a:lstStyle/>
          <a:p>
            <a:pPr algn="ctr"/>
            <a:r>
              <a:rPr lang="en-CA" b="1" dirty="0" smtClean="0">
                <a:solidFill>
                  <a:schemeClr val="bg1"/>
                </a:solidFill>
                <a:effectLst>
                  <a:glow rad="139700">
                    <a:schemeClr val="accent3">
                      <a:satMod val="175000"/>
                      <a:alpha val="40000"/>
                    </a:schemeClr>
                  </a:glow>
                  <a:innerShdw blurRad="50800" dist="25400" dir="13500000">
                    <a:prstClr val="black">
                      <a:alpha val="70000"/>
                    </a:prstClr>
                  </a:innerShdw>
                </a:effectLst>
                <a:latin typeface="Copperplate Gothic Bold" pitchFamily="34" charset="0"/>
              </a:rPr>
              <a:t>Three different aspects of learning seerah</a:t>
            </a:r>
            <a:endParaRPr lang="en-US" b="1" dirty="0">
              <a:solidFill>
                <a:schemeClr val="bg1"/>
              </a:solidFill>
              <a:effectLst>
                <a:glow rad="139700">
                  <a:schemeClr val="accent3">
                    <a:satMod val="175000"/>
                    <a:alpha val="40000"/>
                  </a:schemeClr>
                </a:glow>
                <a:innerShdw blurRad="50800" dist="25400" dir="13500000">
                  <a:prstClr val="black">
                    <a:alpha val="70000"/>
                  </a:prstClr>
                </a:innerShdw>
              </a:effectLst>
              <a:latin typeface="Copperplate Gothic Bold"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638800" cy="4648200"/>
          </a:xfrm>
          <a:solidFill>
            <a:schemeClr val="accent1">
              <a:alpha val="59000"/>
            </a:schemeClr>
          </a:solidFill>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marL="514350" indent="-514350">
              <a:buNone/>
            </a:pPr>
            <a:r>
              <a:rPr lang="en-US" sz="4300" b="1" dirty="0" smtClean="0">
                <a:solidFill>
                  <a:schemeClr val="bg1"/>
                </a:solidFill>
              </a:rPr>
              <a:t>1.  </a:t>
            </a:r>
            <a:r>
              <a:rPr lang="en-US" sz="4000" b="1" dirty="0" smtClean="0">
                <a:solidFill>
                  <a:schemeClr val="bg1"/>
                </a:solidFill>
              </a:rPr>
              <a:t>The </a:t>
            </a:r>
            <a:r>
              <a:rPr lang="en-US" sz="4000" b="1" i="1" dirty="0" smtClean="0">
                <a:solidFill>
                  <a:schemeClr val="bg1"/>
                </a:solidFill>
              </a:rPr>
              <a:t>Qur’an</a:t>
            </a:r>
          </a:p>
          <a:p>
            <a:pPr marL="514350" indent="-514350">
              <a:buNone/>
            </a:pPr>
            <a:r>
              <a:rPr lang="en-US" sz="4000" b="1" dirty="0" smtClean="0">
                <a:solidFill>
                  <a:schemeClr val="bg1"/>
                </a:solidFill>
              </a:rPr>
              <a:t>2.  The Books of </a:t>
            </a:r>
            <a:r>
              <a:rPr lang="en-US" sz="4000" b="1" i="1" dirty="0" err="1" smtClean="0">
                <a:solidFill>
                  <a:schemeClr val="bg1"/>
                </a:solidFill>
              </a:rPr>
              <a:t>Hadeeth</a:t>
            </a:r>
            <a:endParaRPr lang="en-US" sz="4000" b="1" i="1" dirty="0" smtClean="0">
              <a:solidFill>
                <a:schemeClr val="bg1"/>
              </a:solidFill>
            </a:endParaRPr>
          </a:p>
          <a:p>
            <a:pPr marL="514350" indent="-514350">
              <a:buNone/>
            </a:pPr>
            <a:r>
              <a:rPr lang="en-CA" sz="4000" b="1" dirty="0" smtClean="0">
                <a:solidFill>
                  <a:schemeClr val="bg1"/>
                </a:solidFill>
              </a:rPr>
              <a:t>3.  The Classical Books of </a:t>
            </a:r>
            <a:r>
              <a:rPr lang="en-CA" sz="4000" b="1" i="1" dirty="0" err="1" smtClean="0">
                <a:solidFill>
                  <a:schemeClr val="bg1"/>
                </a:solidFill>
              </a:rPr>
              <a:t>Seerah</a:t>
            </a:r>
            <a:endParaRPr lang="en-CA" sz="4000" b="1" i="1" dirty="0" smtClean="0">
              <a:solidFill>
                <a:schemeClr val="bg1"/>
              </a:solidFill>
            </a:endParaRPr>
          </a:p>
          <a:p>
            <a:pPr marL="514350" indent="-514350">
              <a:buNone/>
            </a:pPr>
            <a:r>
              <a:rPr lang="en-US" sz="4000" b="1" i="1" dirty="0" smtClean="0">
                <a:solidFill>
                  <a:schemeClr val="bg1"/>
                </a:solidFill>
              </a:rPr>
              <a:t>        </a:t>
            </a:r>
            <a:r>
              <a:rPr lang="en-US" sz="4000" b="1" i="1" dirty="0" err="1" smtClean="0">
                <a:solidFill>
                  <a:schemeClr val="bg1"/>
                </a:solidFill>
              </a:rPr>
              <a:t>Seerat</a:t>
            </a:r>
            <a:r>
              <a:rPr lang="en-US" sz="4000" b="1" i="1" dirty="0" smtClean="0">
                <a:solidFill>
                  <a:schemeClr val="bg1"/>
                </a:solidFill>
              </a:rPr>
              <a:t> </a:t>
            </a:r>
            <a:r>
              <a:rPr lang="en-US" sz="4000" b="1" i="1" dirty="0" err="1" smtClean="0">
                <a:solidFill>
                  <a:schemeClr val="bg1"/>
                </a:solidFill>
              </a:rPr>
              <a:t>Ibn</a:t>
            </a:r>
            <a:r>
              <a:rPr lang="en-US" sz="4000" b="1" i="1" dirty="0" smtClean="0">
                <a:solidFill>
                  <a:schemeClr val="bg1"/>
                </a:solidFill>
              </a:rPr>
              <a:t> </a:t>
            </a:r>
            <a:r>
              <a:rPr lang="en-US" sz="4000" b="1" i="1" dirty="0" err="1" smtClean="0">
                <a:solidFill>
                  <a:schemeClr val="bg1"/>
                </a:solidFill>
              </a:rPr>
              <a:t>Is’haq</a:t>
            </a:r>
            <a:r>
              <a:rPr lang="en-US" sz="4000" b="1" dirty="0" smtClean="0">
                <a:solidFill>
                  <a:schemeClr val="bg1"/>
                </a:solidFill>
              </a:rPr>
              <a:t>. </a:t>
            </a:r>
          </a:p>
          <a:p>
            <a:pPr marL="514350" indent="-514350">
              <a:buNone/>
            </a:pPr>
            <a:r>
              <a:rPr lang="en-US" sz="4000" b="1" i="1" dirty="0" smtClean="0">
                <a:solidFill>
                  <a:schemeClr val="bg1"/>
                </a:solidFill>
              </a:rPr>
              <a:t>       </a:t>
            </a:r>
            <a:r>
              <a:rPr lang="en-US" sz="4000" b="1" i="1" dirty="0" err="1" smtClean="0">
                <a:solidFill>
                  <a:schemeClr val="bg1"/>
                </a:solidFill>
              </a:rPr>
              <a:t>Seerat</a:t>
            </a:r>
            <a:r>
              <a:rPr lang="en-US" sz="4000" b="1" dirty="0" smtClean="0">
                <a:solidFill>
                  <a:schemeClr val="bg1"/>
                </a:solidFill>
              </a:rPr>
              <a:t> </a:t>
            </a:r>
            <a:r>
              <a:rPr lang="en-US" sz="4000" b="1" i="1" dirty="0" err="1" smtClean="0">
                <a:solidFill>
                  <a:schemeClr val="bg1"/>
                </a:solidFill>
              </a:rPr>
              <a:t>Ibn</a:t>
            </a:r>
            <a:r>
              <a:rPr lang="en-US" sz="4000" b="1" i="1" dirty="0" smtClean="0">
                <a:solidFill>
                  <a:schemeClr val="bg1"/>
                </a:solidFill>
              </a:rPr>
              <a:t> </a:t>
            </a:r>
            <a:r>
              <a:rPr lang="en-US" sz="4000" b="1" i="1" dirty="0" err="1" smtClean="0">
                <a:solidFill>
                  <a:schemeClr val="bg1"/>
                </a:solidFill>
              </a:rPr>
              <a:t>Hisham</a:t>
            </a:r>
            <a:r>
              <a:rPr lang="en-US" sz="4000" b="1" dirty="0" smtClean="0">
                <a:solidFill>
                  <a:schemeClr val="bg1"/>
                </a:solidFill>
              </a:rPr>
              <a:t> </a:t>
            </a:r>
          </a:p>
          <a:p>
            <a:pPr marL="514350" indent="-514350">
              <a:buNone/>
            </a:pPr>
            <a:r>
              <a:rPr lang="en-US" sz="4200" b="1" i="1" dirty="0" smtClean="0">
                <a:solidFill>
                  <a:schemeClr val="bg1"/>
                </a:solidFill>
              </a:rPr>
              <a:t>      Al-</a:t>
            </a:r>
            <a:r>
              <a:rPr lang="en-US" sz="4200" b="1" i="1" dirty="0" err="1" smtClean="0">
                <a:solidFill>
                  <a:schemeClr val="bg1"/>
                </a:solidFill>
              </a:rPr>
              <a:t>Bidaya</a:t>
            </a:r>
            <a:r>
              <a:rPr lang="en-US" sz="4200" b="1" i="1" dirty="0" smtClean="0">
                <a:solidFill>
                  <a:schemeClr val="bg1"/>
                </a:solidFill>
              </a:rPr>
              <a:t> </a:t>
            </a:r>
            <a:r>
              <a:rPr lang="en-US" sz="4200" b="1" i="1" dirty="0" err="1" smtClean="0">
                <a:solidFill>
                  <a:schemeClr val="bg1"/>
                </a:solidFill>
              </a:rPr>
              <a:t>wa'l-Nihaya</a:t>
            </a:r>
            <a:endParaRPr lang="en-US" sz="4200" b="1" i="1" dirty="0" smtClean="0">
              <a:solidFill>
                <a:schemeClr val="bg1"/>
              </a:solidFill>
            </a:endParaRPr>
          </a:p>
          <a:p>
            <a:pPr marL="514350" indent="-514350">
              <a:buNone/>
            </a:pPr>
            <a:r>
              <a:rPr lang="en-US" sz="4200" b="1" i="1" dirty="0" smtClean="0">
                <a:solidFill>
                  <a:schemeClr val="bg1"/>
                </a:solidFill>
              </a:rPr>
              <a:t>      </a:t>
            </a:r>
            <a:r>
              <a:rPr lang="en-US" sz="4200" b="1" i="1" dirty="0" err="1" smtClean="0">
                <a:solidFill>
                  <a:schemeClr val="bg1"/>
                </a:solidFill>
              </a:rPr>
              <a:t>Fiqh</a:t>
            </a:r>
            <a:r>
              <a:rPr lang="en-US" sz="4200" b="1" i="1" dirty="0" smtClean="0">
                <a:solidFill>
                  <a:schemeClr val="bg1"/>
                </a:solidFill>
              </a:rPr>
              <a:t> u </a:t>
            </a:r>
            <a:r>
              <a:rPr lang="en-US" sz="4200" b="1" i="1" dirty="0" err="1" smtClean="0">
                <a:solidFill>
                  <a:schemeClr val="bg1"/>
                </a:solidFill>
              </a:rPr>
              <a:t>seerah</a:t>
            </a:r>
            <a:endParaRPr lang="en-US" sz="4200" b="1" i="1" dirty="0" smtClean="0">
              <a:solidFill>
                <a:schemeClr val="bg1"/>
              </a:solidFill>
            </a:endParaRPr>
          </a:p>
          <a:p>
            <a:pPr marL="514350" indent="-514350">
              <a:buNone/>
            </a:pPr>
            <a:endParaRPr lang="en-US" sz="4000" b="1" dirty="0" smtClean="0">
              <a:solidFill>
                <a:schemeClr val="bg1"/>
              </a:solidFill>
            </a:endParaRPr>
          </a:p>
          <a:p>
            <a:pPr marL="742950" indent="-742950">
              <a:buAutoNum type="arabicPeriod" startAt="4"/>
            </a:pPr>
            <a:r>
              <a:rPr lang="en-US" sz="4000" b="1" dirty="0" smtClean="0">
                <a:solidFill>
                  <a:schemeClr val="bg1"/>
                </a:solidFill>
              </a:rPr>
              <a:t>Old Arab traditions</a:t>
            </a:r>
          </a:p>
          <a:p>
            <a:pPr marL="742950" indent="-742950">
              <a:buAutoNum type="arabicPeriod" startAt="4"/>
            </a:pPr>
            <a:r>
              <a:rPr lang="en-US" sz="4000" b="1" dirty="0" smtClean="0">
                <a:solidFill>
                  <a:schemeClr val="bg1"/>
                </a:solidFill>
              </a:rPr>
              <a:t>The Books of History</a:t>
            </a:r>
          </a:p>
        </p:txBody>
      </p:sp>
      <p:sp>
        <p:nvSpPr>
          <p:cNvPr id="3" name="Title 2"/>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pPr marL="1143000" indent="-1143000" algn="ctr"/>
            <a:r>
              <a:rPr lang="en-US" sz="6000" b="1" dirty="0" smtClean="0"/>
              <a:t>Sources of </a:t>
            </a:r>
            <a:r>
              <a:rPr lang="en-US" sz="6000" b="1" dirty="0" err="1" smtClean="0"/>
              <a:t>Seerah</a:t>
            </a:r>
            <a:endParaRPr lang="en-US" sz="6000" dirty="0">
              <a:solidFill>
                <a:srgbClr val="FFFF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229600" cy="4572000"/>
          </a:xfrm>
        </p:spPr>
        <p:txBody>
          <a:bodyPr>
            <a:normAutofit/>
          </a:bodyPr>
          <a:lstStyle/>
          <a:p>
            <a:pPr>
              <a:buNone/>
            </a:pPr>
            <a:endParaRPr lang="en-CA" sz="3200" b="1" dirty="0" smtClean="0">
              <a:latin typeface="Aharoni" pitchFamily="2" charset="-79"/>
              <a:cs typeface="Aharoni" pitchFamily="2" charset="-79"/>
            </a:endParaRPr>
          </a:p>
        </p:txBody>
      </p:sp>
      <p:sp>
        <p:nvSpPr>
          <p:cNvPr id="3" name="Title 2"/>
          <p:cNvSpPr>
            <a:spLocks noGrp="1"/>
          </p:cNvSpPr>
          <p:nvPr>
            <p:ph type="title"/>
          </p:nvPr>
        </p:nvSpPr>
        <p:spPr>
          <a:xfrm>
            <a:off x="457200" y="152400"/>
            <a:ext cx="8229600" cy="9906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r>
              <a:rPr lang="en-CA" sz="6000" b="1" dirty="0" smtClean="0"/>
              <a:t>Popular books on </a:t>
            </a:r>
            <a:r>
              <a:rPr lang="en-CA" sz="6000" b="1" dirty="0" err="1" smtClean="0"/>
              <a:t>Seerah</a:t>
            </a:r>
            <a:endParaRPr lang="en-US" sz="6000" b="1" dirty="0"/>
          </a:p>
        </p:txBody>
      </p:sp>
      <p:pic>
        <p:nvPicPr>
          <p:cNvPr id="5126" name="Picture 6" descr="http://3.bp.blogspot.com/-VoxwtRIibSk/TgYy2ob3OCI/AAAAAAAACj8/i_K8BlhRyRc/s320/seerat-un-nabi-sallallahu-alaihi-wasallam-by-shaykh-shibli-nomani-r-a-shaykh-syed-sulaiman-nadvi-r-a3.jpg"/>
          <p:cNvPicPr>
            <a:picLocks noChangeAspect="1" noChangeArrowheads="1"/>
          </p:cNvPicPr>
          <p:nvPr/>
        </p:nvPicPr>
        <p:blipFill>
          <a:blip r:embed="rId3" cstate="print"/>
          <a:srcRect/>
          <a:stretch>
            <a:fillRect/>
          </a:stretch>
        </p:blipFill>
        <p:spPr bwMode="auto">
          <a:xfrm>
            <a:off x="6324600" y="1371600"/>
            <a:ext cx="2057400" cy="3048001"/>
          </a:xfrm>
          <a:prstGeom prst="rect">
            <a:avLst/>
          </a:prstGeom>
          <a:noFill/>
        </p:spPr>
      </p:pic>
      <p:pic>
        <p:nvPicPr>
          <p:cNvPr id="5128" name="Picture 8" descr="http://1.bp.blogspot.com/-0ARsl2fcSY4/ThoEBEDUgkI/AAAAAAAAC9k/KlwoNvlTzs4/s1600/Rahmatal_lil_Aaalamiin_3_islam.jpg"/>
          <p:cNvPicPr>
            <a:picLocks noChangeAspect="1" noChangeArrowheads="1"/>
          </p:cNvPicPr>
          <p:nvPr/>
        </p:nvPicPr>
        <p:blipFill>
          <a:blip r:embed="rId4" cstate="print"/>
          <a:srcRect/>
          <a:stretch>
            <a:fillRect/>
          </a:stretch>
        </p:blipFill>
        <p:spPr bwMode="auto">
          <a:xfrm>
            <a:off x="3429000" y="1371600"/>
            <a:ext cx="2213991" cy="2971800"/>
          </a:xfrm>
          <a:prstGeom prst="rect">
            <a:avLst/>
          </a:prstGeom>
          <a:noFill/>
        </p:spPr>
      </p:pic>
      <p:pic>
        <p:nvPicPr>
          <p:cNvPr id="5130" name="Picture 10" descr="http://htmlimg3.scribdassets.com/e2rse5xkw11ekfq/images/1-2b3f931259.jpg"/>
          <p:cNvPicPr>
            <a:picLocks noChangeAspect="1" noChangeArrowheads="1"/>
          </p:cNvPicPr>
          <p:nvPr/>
        </p:nvPicPr>
        <p:blipFill>
          <a:blip r:embed="rId5" cstate="print"/>
          <a:srcRect/>
          <a:stretch>
            <a:fillRect/>
          </a:stretch>
        </p:blipFill>
        <p:spPr bwMode="auto">
          <a:xfrm>
            <a:off x="609600" y="1371600"/>
            <a:ext cx="2133600" cy="29718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4953000" cy="5334000"/>
          </a:xfrm>
        </p:spPr>
        <p:txBody>
          <a:bodyPr>
            <a:normAutofit/>
          </a:bodyPr>
          <a:lstStyle/>
          <a:p>
            <a:pPr>
              <a:buNone/>
            </a:pPr>
            <a:endParaRPr lang="en-CA" dirty="0" smtClean="0">
              <a:solidFill>
                <a:schemeClr val="bg1"/>
              </a:solidFill>
            </a:endParaRPr>
          </a:p>
          <a:p>
            <a:r>
              <a:rPr lang="en-CA" dirty="0" smtClean="0"/>
              <a:t>Writer : </a:t>
            </a:r>
            <a:r>
              <a:rPr lang="en-CA" dirty="0" smtClean="0">
                <a:solidFill>
                  <a:schemeClr val="bg1"/>
                </a:solidFill>
              </a:rPr>
              <a:t>Safiur-Rahman Al-Mubarakpuri</a:t>
            </a:r>
          </a:p>
          <a:p>
            <a:r>
              <a:rPr lang="en-CA" dirty="0" smtClean="0"/>
              <a:t>This book was awarded First prize by the Muslim world League in world wide competition on the Biography of prophet Muhammad held at Makkah Al-Mukarramah in 1979</a:t>
            </a:r>
          </a:p>
          <a:p>
            <a:pPr>
              <a:buNone/>
            </a:pPr>
            <a:endParaRPr lang="en-US" dirty="0"/>
          </a:p>
        </p:txBody>
      </p:sp>
      <p:sp>
        <p:nvSpPr>
          <p:cNvPr id="3" name="Title 2"/>
          <p:cNvSpPr>
            <a:spLocks noGrp="1"/>
          </p:cNvSpPr>
          <p:nvPr>
            <p:ph type="title"/>
          </p:nvPr>
        </p:nvSpPr>
        <p:spPr/>
        <p:txBody>
          <a:bodyPr/>
          <a:lstStyle/>
          <a:p>
            <a:pPr algn="ctr"/>
            <a:endParaRPr lang="en-US" dirty="0">
              <a:solidFill>
                <a:schemeClr val="bg1"/>
              </a:solidFill>
            </a:endParaRPr>
          </a:p>
        </p:txBody>
      </p:sp>
      <p:pic>
        <p:nvPicPr>
          <p:cNvPr id="4098" name="Picture 2" descr="http://www.hilalplaza.com/ProductImages/DS/large/A09-Ar-RaheeqAl-Makhtum.jpg"/>
          <p:cNvPicPr>
            <a:picLocks noChangeAspect="1" noChangeArrowheads="1"/>
          </p:cNvPicPr>
          <p:nvPr/>
        </p:nvPicPr>
        <p:blipFill>
          <a:blip r:embed="rId2" cstate="print"/>
          <a:srcRect/>
          <a:stretch>
            <a:fillRect/>
          </a:stretch>
        </p:blipFill>
        <p:spPr bwMode="auto">
          <a:xfrm>
            <a:off x="5334000" y="914400"/>
            <a:ext cx="3478230" cy="4953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noAutofit/>
          </a:bodyPr>
          <a:lstStyle/>
          <a:p>
            <a:r>
              <a:rPr lang="en-CA" sz="6600" b="1" dirty="0" smtClean="0">
                <a:solidFill>
                  <a:srgbClr val="003300"/>
                </a:solidFill>
              </a:rPr>
              <a:t>Seerah generally means the biography of </a:t>
            </a:r>
            <a:endParaRPr lang="en-US" sz="6600" b="1" dirty="0">
              <a:solidFill>
                <a:srgbClr val="003300"/>
              </a:solidFill>
            </a:endParaRPr>
          </a:p>
        </p:txBody>
      </p:sp>
      <p:sp>
        <p:nvSpPr>
          <p:cNvPr id="3" name="Subtitle 2"/>
          <p:cNvSpPr>
            <a:spLocks noGrp="1"/>
          </p:cNvSpPr>
          <p:nvPr>
            <p:ph type="subTitle" idx="1"/>
          </p:nvPr>
        </p:nvSpPr>
        <p:spPr>
          <a:xfrm>
            <a:off x="1371600" y="3581400"/>
            <a:ext cx="6400800" cy="1752600"/>
          </a:xfrm>
        </p:spPr>
        <p:txBody>
          <a:bodyPr>
            <a:normAutofit fontScale="92500" lnSpcReduction="20000"/>
          </a:bodyPr>
          <a:lstStyle/>
          <a:p>
            <a:r>
              <a:rPr lang="en-CA" sz="7200" dirty="0" smtClean="0">
                <a:solidFill>
                  <a:srgbClr val="C00000"/>
                </a:solidFill>
              </a:rPr>
              <a:t>Prophet Muhammad </a:t>
            </a:r>
            <a:endParaRPr lang="en-US" dirty="0">
              <a:solidFill>
                <a:srgbClr val="C00000"/>
              </a:solidFill>
            </a:endParaRPr>
          </a:p>
        </p:txBody>
      </p:sp>
      <p:pic>
        <p:nvPicPr>
          <p:cNvPr id="4" name="Picture 3" descr="imagesCA48L403.jpg"/>
          <p:cNvPicPr>
            <a:picLocks noChangeAspect="1"/>
          </p:cNvPicPr>
          <p:nvPr/>
        </p:nvPicPr>
        <p:blipFill>
          <a:blip r:embed="rId3" cstate="print">
            <a:duotone>
              <a:schemeClr val="accent5">
                <a:shade val="45000"/>
                <a:satMod val="135000"/>
              </a:schemeClr>
              <a:prstClr val="white"/>
            </a:duotone>
          </a:blip>
          <a:stretch>
            <a:fillRect/>
          </a:stretch>
        </p:blipFill>
        <p:spPr>
          <a:xfrm>
            <a:off x="4191000" y="5486400"/>
            <a:ext cx="914400" cy="84015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066800"/>
            <a:ext cx="5029200" cy="1470025"/>
          </a:xfrm>
        </p:spPr>
        <p:txBody>
          <a:bodyPr>
            <a:noAutofit/>
          </a:bodyPr>
          <a:lstStyle/>
          <a:p>
            <a:r>
              <a:rPr lang="en-CA" sz="9600" b="1" i="1" dirty="0" smtClean="0">
                <a:solidFill>
                  <a:schemeClr val="bg1">
                    <a:lumMod val="85000"/>
                  </a:schemeClr>
                </a:solidFill>
              </a:rPr>
              <a:t>WHO</a:t>
            </a:r>
            <a:br>
              <a:rPr lang="en-CA" sz="9600" b="1" i="1" dirty="0" smtClean="0">
                <a:solidFill>
                  <a:schemeClr val="bg1">
                    <a:lumMod val="85000"/>
                  </a:schemeClr>
                </a:solidFill>
              </a:rPr>
            </a:br>
            <a:r>
              <a:rPr lang="en-CA" sz="9600" b="1" i="1" dirty="0" smtClean="0">
                <a:solidFill>
                  <a:schemeClr val="bg1">
                    <a:lumMod val="85000"/>
                  </a:schemeClr>
                </a:solidFill>
              </a:rPr>
              <a:t>WAS  </a:t>
            </a:r>
            <a:endParaRPr lang="en-US" sz="9600" b="1" i="1" dirty="0">
              <a:solidFill>
                <a:schemeClr val="bg1">
                  <a:lumMod val="85000"/>
                </a:schemeClr>
              </a:solidFill>
            </a:endParaRPr>
          </a:p>
        </p:txBody>
      </p:sp>
      <p:sp>
        <p:nvSpPr>
          <p:cNvPr id="3" name="Subtitle 2"/>
          <p:cNvSpPr>
            <a:spLocks noGrp="1"/>
          </p:cNvSpPr>
          <p:nvPr>
            <p:ph type="subTitle" idx="1"/>
          </p:nvPr>
        </p:nvSpPr>
        <p:spPr>
          <a:xfrm>
            <a:off x="2743200" y="4343400"/>
            <a:ext cx="6400800" cy="1752600"/>
          </a:xfrm>
        </p:spPr>
        <p:txBody>
          <a:bodyPr>
            <a:noAutofit/>
          </a:bodyPr>
          <a:lstStyle/>
          <a:p>
            <a:r>
              <a:rPr lang="ur-PK" sz="4800" dirty="0" smtClean="0">
                <a:solidFill>
                  <a:srgbClr val="00B050"/>
                </a:solidFill>
              </a:rPr>
              <a:t>وَمَا </a:t>
            </a:r>
            <a:r>
              <a:rPr lang="ur-PK" sz="4800" b="1" dirty="0" smtClean="0">
                <a:solidFill>
                  <a:srgbClr val="00B050"/>
                </a:solidFill>
              </a:rPr>
              <a:t>أَرْسَلْنَاكَ</a:t>
            </a:r>
            <a:r>
              <a:rPr lang="ur-PK" sz="4800" dirty="0" smtClean="0">
                <a:solidFill>
                  <a:srgbClr val="00B050"/>
                </a:solidFill>
              </a:rPr>
              <a:t> إِلَّا </a:t>
            </a:r>
          </a:p>
          <a:p>
            <a:r>
              <a:rPr lang="ur-PK" sz="7200" b="1" dirty="0" smtClean="0">
                <a:solidFill>
                  <a:srgbClr val="00B050"/>
                </a:solidFill>
              </a:rPr>
              <a:t>رَحْمَةً لِلْعَالَمِينَ</a:t>
            </a:r>
            <a:endParaRPr lang="en-US" sz="7200" b="1" dirty="0">
              <a:solidFill>
                <a:srgbClr val="00B05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09600" y="914400"/>
            <a:ext cx="5867400" cy="5410200"/>
          </a:xfrm>
        </p:spPr>
        <p:txBody>
          <a:bodyPr>
            <a:normAutofit/>
          </a:bodyPr>
          <a:lstStyle/>
          <a:p>
            <a:r>
              <a:rPr lang="en-US" b="1" dirty="0" smtClean="0"/>
              <a:t>Most respected, loved and followed </a:t>
            </a:r>
            <a:r>
              <a:rPr lang="en-CA" b="1" dirty="0" smtClean="0"/>
              <a:t>Human being ever</a:t>
            </a:r>
            <a:endParaRPr lang="en-US" b="1" dirty="0" smtClean="0"/>
          </a:p>
          <a:p>
            <a:r>
              <a:rPr lang="en-CA" b="1" dirty="0" smtClean="0"/>
              <a:t>There has never been a person who has changed world history so dramatically as Muhammad and his message. </a:t>
            </a:r>
          </a:p>
          <a:p>
            <a:r>
              <a:rPr lang="en-CA" b="1" dirty="0" smtClean="0"/>
              <a:t>Prophet  Muhammad was the single most important person in the history of the world.</a:t>
            </a:r>
          </a:p>
          <a:p>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6800"/>
            <a:ext cx="6400800" cy="2593975"/>
          </a:xfrm>
        </p:spPr>
        <p:txBody>
          <a:bodyPr>
            <a:noAutofit/>
          </a:bodyPr>
          <a:lstStyle/>
          <a:p>
            <a:r>
              <a:rPr lang="en-CA" sz="5400" dirty="0" smtClean="0">
                <a:latin typeface="Copperplate Gothic Bold" pitchFamily="34" charset="0"/>
              </a:rPr>
              <a:t>Muhammad </a:t>
            </a:r>
            <a:r>
              <a:rPr lang="en-CA" sz="5400" dirty="0" smtClean="0"/>
              <a:t>was and will always be the </a:t>
            </a:r>
            <a:r>
              <a:rPr lang="en-CA" sz="5400" b="1" i="1" dirty="0" smtClean="0"/>
              <a:t>greatest man</a:t>
            </a:r>
            <a:r>
              <a:rPr lang="en-CA" sz="5400" i="1" dirty="0" smtClean="0"/>
              <a:t> </a:t>
            </a:r>
            <a:r>
              <a:rPr lang="en-CA" sz="5400" dirty="0" smtClean="0"/>
              <a:t>who</a:t>
            </a:r>
            <a:r>
              <a:rPr lang="en-CA" sz="5400" i="1" dirty="0" smtClean="0"/>
              <a:t> </a:t>
            </a:r>
            <a:r>
              <a:rPr lang="en-CA" sz="5400" dirty="0" smtClean="0"/>
              <a:t>ever stepped on the face of the earth.</a:t>
            </a:r>
            <a:endParaRPr lang="en-US" sz="6600" dirty="0"/>
          </a:p>
        </p:txBody>
      </p:sp>
      <p:sp>
        <p:nvSpPr>
          <p:cNvPr id="3" name="Subtitle 2"/>
          <p:cNvSpPr>
            <a:spLocks noGrp="1"/>
          </p:cNvSpPr>
          <p:nvPr>
            <p:ph type="subTitle" idx="1"/>
          </p:nvPr>
        </p:nvSpPr>
        <p:spPr>
          <a:xfrm>
            <a:off x="1447800" y="6629400"/>
            <a:ext cx="6400800" cy="1752600"/>
          </a:xfrm>
        </p:spPr>
        <p:txBody>
          <a:bodyPr/>
          <a:lstStyle/>
          <a:p>
            <a:r>
              <a:rPr lang="en-CA" dirty="0" smtClean="0"/>
              <a:t> </a:t>
            </a:r>
            <a:endParaRPr lang="en-US" dirty="0"/>
          </a:p>
        </p:txBody>
      </p:sp>
      <p:pic>
        <p:nvPicPr>
          <p:cNvPr id="8194" name="Picture 2" descr="C:\Users\Hammad\Pictures\imagesCAI3ZL4Q.jpg"/>
          <p:cNvPicPr>
            <a:picLocks noChangeAspect="1" noChangeArrowheads="1"/>
          </p:cNvPicPr>
          <p:nvPr/>
        </p:nvPicPr>
        <p:blipFill>
          <a:blip r:embed="rId3" cstate="print">
            <a:duotone>
              <a:prstClr val="black"/>
              <a:srgbClr val="92D050">
                <a:tint val="45000"/>
                <a:satMod val="400000"/>
              </a:srgbClr>
            </a:duotone>
          </a:blip>
          <a:srcRect/>
          <a:stretch>
            <a:fillRect/>
          </a:stretch>
        </p:blipFill>
        <p:spPr bwMode="auto">
          <a:xfrm>
            <a:off x="4953000" y="5029200"/>
            <a:ext cx="762000" cy="76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2" descr="C:\Users\Hammad\Downloads\The Prophets.jpg"/>
          <p:cNvPicPr>
            <a:picLocks noChangeAspect="1" noChangeArrowheads="1"/>
          </p:cNvPicPr>
          <p:nvPr/>
        </p:nvPicPr>
        <p:blipFill>
          <a:blip r:embed="rId2"/>
          <a:srcRect l="12236" t="3110" r="5168" b="9815"/>
          <a:stretch>
            <a:fillRect/>
          </a:stretch>
        </p:blipFill>
        <p:spPr bwMode="auto">
          <a:xfrm>
            <a:off x="1905000" y="1905000"/>
            <a:ext cx="5295900" cy="4953000"/>
          </a:xfrm>
          <a:prstGeom prst="rect">
            <a:avLst/>
          </a:prstGeom>
          <a:noFill/>
        </p:spPr>
      </p:pic>
      <p:sp>
        <p:nvSpPr>
          <p:cNvPr id="5" name="Title 3"/>
          <p:cNvSpPr txBox="1">
            <a:spLocks/>
          </p:cNvSpPr>
          <p:nvPr/>
        </p:nvSpPr>
        <p:spPr>
          <a:xfrm>
            <a:off x="609600" y="2286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6600" b="1" i="0" u="none" strike="noStrike" kern="1200" cap="none" spc="0" normalizeH="0" baseline="0" noProof="0" dirty="0" smtClean="0">
                <a:ln>
                  <a:noFill/>
                </a:ln>
                <a:solidFill>
                  <a:schemeClr val="bg1"/>
                </a:solidFill>
                <a:effectLst/>
                <a:uLnTx/>
                <a:uFillTx/>
                <a:latin typeface="Copperplate Gothic Light" pitchFamily="34" charset="0"/>
                <a:ea typeface="+mj-ea"/>
                <a:cs typeface="+mj-cs"/>
              </a:rPr>
              <a:t>What the world says about him</a:t>
            </a:r>
            <a:endParaRPr kumimoji="0" lang="en-US" sz="6600" b="1" i="0" u="none" strike="noStrike" kern="1200" cap="none" spc="0" normalizeH="0" baseline="0" noProof="0" dirty="0">
              <a:ln>
                <a:noFill/>
              </a:ln>
              <a:solidFill>
                <a:schemeClr val="bg1"/>
              </a:solidFill>
              <a:effectLst/>
              <a:uLnTx/>
              <a:uFillTx/>
              <a:latin typeface="Copperplate Gothic Light" pitchFamily="34" charset="0"/>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4000" b="-44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b="1" i="1" dirty="0" smtClean="0"/>
              <a:t>Encyclopedia Britannica</a:t>
            </a:r>
            <a:endParaRPr lang="en-US" dirty="0"/>
          </a:p>
        </p:txBody>
      </p:sp>
      <p:sp>
        <p:nvSpPr>
          <p:cNvPr id="5" name="Content Placeholder 4"/>
          <p:cNvSpPr>
            <a:spLocks noGrp="1"/>
          </p:cNvSpPr>
          <p:nvPr>
            <p:ph idx="1"/>
          </p:nvPr>
        </p:nvSpPr>
        <p:spPr>
          <a:xfrm>
            <a:off x="304800" y="1600200"/>
            <a:ext cx="5486400" cy="4525963"/>
          </a:xfrm>
        </p:spPr>
        <p:txBody>
          <a:bodyPr/>
          <a:lstStyle/>
          <a:p>
            <a:pPr algn="ctr"/>
            <a:r>
              <a:rPr lang="en-CA" b="1" dirty="0" smtClean="0"/>
              <a:t>". . . a mass of detail in the early sources shows that he was an honest and upright man who had gained the respect and loyalty of others who were likewise honest and upright men."</a:t>
            </a:r>
            <a:br>
              <a:rPr lang="en-CA" b="1" dirty="0" smtClean="0"/>
            </a:br>
            <a:r>
              <a:rPr lang="en-CA" b="1" dirty="0" smtClean="0"/>
              <a:t>(Vol. 12)</a:t>
            </a:r>
            <a:endParaRPr lang="en-US" dirty="0"/>
          </a:p>
        </p:txBody>
      </p:sp>
      <p:pic>
        <p:nvPicPr>
          <p:cNvPr id="2050" name="Picture 2" descr="C:\Users\Hammad\Pictures\CD9thbritTCA2.jpg"/>
          <p:cNvPicPr>
            <a:picLocks noChangeAspect="1" noChangeArrowheads="1"/>
          </p:cNvPicPr>
          <p:nvPr/>
        </p:nvPicPr>
        <p:blipFill>
          <a:blip r:embed="rId3" cstate="print"/>
          <a:srcRect l="6250" t="4687" r="4688" b="4688"/>
          <a:stretch>
            <a:fillRect/>
          </a:stretch>
        </p:blipFill>
        <p:spPr bwMode="auto">
          <a:xfrm>
            <a:off x="5791200" y="2286000"/>
            <a:ext cx="3124200" cy="3179011"/>
          </a:xfrm>
          <a:prstGeom prst="rect">
            <a:avLst/>
          </a:prstGeom>
          <a:noFill/>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1767</TotalTime>
  <Words>634</Words>
  <Application>Microsoft Office PowerPoint</Application>
  <PresentationFormat>On-screen Show (4:3)</PresentationFormat>
  <Paragraphs>71</Paragraphs>
  <Slides>35</Slides>
  <Notes>0</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1_Office Theme</vt:lpstr>
      <vt:lpstr>Paper</vt:lpstr>
      <vt:lpstr>Office Theme</vt:lpstr>
      <vt:lpstr> سيرۃالنبي </vt:lpstr>
      <vt:lpstr>What is Seerah?</vt:lpstr>
      <vt:lpstr>Seerah of prophet Muhammad</vt:lpstr>
      <vt:lpstr>Seerah generally means the biography of </vt:lpstr>
      <vt:lpstr>WHO WAS  </vt:lpstr>
      <vt:lpstr>Slide 6</vt:lpstr>
      <vt:lpstr>Muhammad was and will always be the greatest man who ever stepped on the face of the earth.</vt:lpstr>
      <vt:lpstr>Slide 8</vt:lpstr>
      <vt:lpstr>Encyclopedia Britannica</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Seerah?</vt:lpstr>
      <vt:lpstr>Love for the Prophet(s)is a Condition of Faith</vt:lpstr>
      <vt:lpstr>Allah commands us to follow  the example of the Prophet</vt:lpstr>
      <vt:lpstr>Perfect role model in all walks of life</vt:lpstr>
      <vt:lpstr>It raises our hopes and gives us optimism </vt:lpstr>
      <vt:lpstr>For the revival of Muslim Ummah</vt:lpstr>
      <vt:lpstr>He was a living Quran</vt:lpstr>
      <vt:lpstr>Slide 30</vt:lpstr>
      <vt:lpstr>Three different aspects of learning seerah</vt:lpstr>
      <vt:lpstr>Sources of Seerah</vt:lpstr>
      <vt:lpstr>Popular books on Seerah</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Hammad</dc:creator>
  <cp:lastModifiedBy>Hammad</cp:lastModifiedBy>
  <cp:revision>135</cp:revision>
  <dcterms:created xsi:type="dcterms:W3CDTF">2013-01-04T12:35:19Z</dcterms:created>
  <dcterms:modified xsi:type="dcterms:W3CDTF">2015-11-05T06:07:07Z</dcterms:modified>
</cp:coreProperties>
</file>