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35"/>
  </p:handoutMasterIdLst>
  <p:sldIdLst>
    <p:sldId id="271" r:id="rId4"/>
    <p:sldId id="287" r:id="rId5"/>
    <p:sldId id="288" r:id="rId6"/>
    <p:sldId id="289" r:id="rId7"/>
    <p:sldId id="286" r:id="rId8"/>
    <p:sldId id="257" r:id="rId9"/>
    <p:sldId id="259" r:id="rId10"/>
    <p:sldId id="258" r:id="rId11"/>
    <p:sldId id="260" r:id="rId12"/>
    <p:sldId id="273" r:id="rId13"/>
    <p:sldId id="274" r:id="rId14"/>
    <p:sldId id="262" r:id="rId15"/>
    <p:sldId id="263" r:id="rId16"/>
    <p:sldId id="264" r:id="rId17"/>
    <p:sldId id="290" r:id="rId18"/>
    <p:sldId id="265" r:id="rId19"/>
    <p:sldId id="266" r:id="rId20"/>
    <p:sldId id="267" r:id="rId21"/>
    <p:sldId id="268" r:id="rId22"/>
    <p:sldId id="269" r:id="rId23"/>
    <p:sldId id="275" r:id="rId24"/>
    <p:sldId id="293" r:id="rId25"/>
    <p:sldId id="294" r:id="rId26"/>
    <p:sldId id="279" r:id="rId27"/>
    <p:sldId id="278" r:id="rId28"/>
    <p:sldId id="280" r:id="rId29"/>
    <p:sldId id="281" r:id="rId30"/>
    <p:sldId id="282" r:id="rId31"/>
    <p:sldId id="283" r:id="rId32"/>
    <p:sldId id="285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A66BC-5685-4DE5-BE96-4F2E51645DCF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DA873-0763-4547-8A05-5CC7EAE92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D30606-BEF0-4F71-9821-45B586373DD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18C96E-28DB-4A5B-BF1C-3CB04FC973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CA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CA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r-PK" sz="9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r-PK" sz="9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Jameel Noori Nastaleeq" pitchFamily="2" charset="-78"/>
                <a:cs typeface="Jameel Noori Nastaleeq" pitchFamily="2" charset="-78"/>
              </a:rPr>
              <a:t>سيرۃالنبي</a:t>
            </a:r>
            <a:r>
              <a:rPr lang="en-CA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CA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CA" sz="9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pperplate Gothic Bold" pitchFamily="34" charset="0"/>
              </a:rPr>
              <a:t>Seerah</a:t>
            </a:r>
            <a:endParaRPr lang="en-US" sz="96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Hammad\Pictures\imagesCAQU0MWO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7600" y="381000"/>
            <a:ext cx="2047875" cy="102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Hammad\Pictures\imagesCAI3ZL4Q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19400" y="2133600"/>
            <a:ext cx="533400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67200" y="46482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2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Cooper Black" pitchFamily="18" charset="0"/>
              </a:rPr>
              <a:t>Hagar, </a:t>
            </a:r>
            <a:r>
              <a:rPr lang="en-US" sz="8800" dirty="0" err="1" smtClean="0">
                <a:latin typeface="Cooper Black" pitchFamily="18" charset="0"/>
              </a:rPr>
              <a:t>Ismael</a:t>
            </a:r>
            <a:r>
              <a:rPr lang="en-US" sz="8800" dirty="0" smtClean="0">
                <a:latin typeface="Cooper Black" pitchFamily="18" charset="0"/>
              </a:rPr>
              <a:t> &amp; </a:t>
            </a:r>
            <a:r>
              <a:rPr lang="en-US" sz="8800" dirty="0" err="1" smtClean="0">
                <a:latin typeface="Cooper Black" pitchFamily="18" charset="0"/>
              </a:rPr>
              <a:t>Zam</a:t>
            </a:r>
            <a:r>
              <a:rPr lang="en-US" sz="8800" dirty="0" smtClean="0">
                <a:latin typeface="Cooper Black" pitchFamily="18" charset="0"/>
              </a:rPr>
              <a:t> </a:t>
            </a:r>
            <a:r>
              <a:rPr lang="en-US" sz="8800" dirty="0" err="1" smtClean="0">
                <a:latin typeface="Cooper Black" pitchFamily="18" charset="0"/>
              </a:rPr>
              <a:t>Zam</a:t>
            </a:r>
            <a:endParaRPr lang="en-US" sz="8800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Population of </a:t>
            </a:r>
            <a:r>
              <a:rPr lang="en-CA" b="1" dirty="0" err="1" smtClean="0"/>
              <a:t>Makkah</a:t>
            </a:r>
            <a:r>
              <a:rPr lang="en-CA" b="1" dirty="0" smtClean="0"/>
              <a:t> grows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After them a </a:t>
            </a:r>
            <a:r>
              <a:rPr lang="en-CA" b="1" dirty="0"/>
              <a:t>Yemeni tribe </a:t>
            </a:r>
            <a:r>
              <a:rPr lang="en-CA" b="1" dirty="0" smtClean="0"/>
              <a:t>“</a:t>
            </a:r>
            <a:r>
              <a:rPr lang="en-CA" b="1" dirty="0" err="1" smtClean="0"/>
              <a:t>Jurhum</a:t>
            </a:r>
            <a:r>
              <a:rPr lang="en-CA" b="1" dirty="0" smtClean="0"/>
              <a:t>” </a:t>
            </a:r>
            <a:r>
              <a:rPr lang="en-CA" b="1" dirty="0"/>
              <a:t>came and lived in </a:t>
            </a:r>
            <a:r>
              <a:rPr lang="en-CA" b="1" dirty="0" err="1"/>
              <a:t>Makkah</a:t>
            </a:r>
            <a:r>
              <a:rPr lang="en-CA" b="1" dirty="0"/>
              <a:t> upon Hagar’s </a:t>
            </a:r>
            <a:r>
              <a:rPr lang="en-CA" b="1" dirty="0" smtClean="0"/>
              <a:t>permission.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CA" sz="6600" b="1" dirty="0" smtClean="0">
                <a:latin typeface="Cooper Black" pitchFamily="18" charset="0"/>
              </a:rPr>
              <a:t>Sacrifice of </a:t>
            </a:r>
            <a:r>
              <a:rPr lang="en-CA" sz="6600" b="1" dirty="0" err="1" smtClean="0">
                <a:latin typeface="Cooper Black" pitchFamily="18" charset="0"/>
              </a:rPr>
              <a:t>Ismael</a:t>
            </a:r>
            <a:endParaRPr lang="en-US" sz="6600" b="1" dirty="0">
              <a:latin typeface="Cooper Black" pitchFamily="18" charset="0"/>
            </a:endParaRPr>
          </a:p>
        </p:txBody>
      </p:sp>
      <p:pic>
        <p:nvPicPr>
          <p:cNvPr id="3074" name="Picture 2" descr="C:\Users\Hammad\Pictures\Picture1hh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276600"/>
            <a:ext cx="5562600" cy="296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CA" sz="8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Marriage of </a:t>
            </a:r>
            <a:r>
              <a:rPr lang="en-CA" sz="8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Ismael</a:t>
            </a:r>
            <a:r>
              <a:rPr lang="en-CA" sz="8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in </a:t>
            </a:r>
            <a:r>
              <a:rPr lang="en-CA" sz="8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Jurhum</a:t>
            </a:r>
            <a:r>
              <a:rPr lang="en-CA" sz="8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tribe </a:t>
            </a:r>
            <a:endParaRPr lang="en-US" sz="80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C:\Users\Hammad\Pictures\Picture1hhhbmm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733800"/>
            <a:ext cx="647931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Building of </a:t>
            </a:r>
            <a:r>
              <a:rPr lang="en-CA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Ka’abah</a:t>
            </a:r>
            <a:endParaRPr lang="en-US" sz="6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A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Genealogy of Prophet Muhammad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By the grace of </a:t>
            </a:r>
            <a:r>
              <a:rPr lang="en-CA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Allâh</a:t>
            </a:r>
            <a:r>
              <a:rPr lang="en-CA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Ishmael had twelve sons from the daughter </a:t>
            </a:r>
            <a:r>
              <a:rPr lang="en-CA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of the leader of </a:t>
            </a:r>
            <a:r>
              <a:rPr lang="en-CA" b="1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jurhum</a:t>
            </a:r>
            <a:r>
              <a:rPr lang="en-CA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tribe.</a:t>
            </a:r>
          </a:p>
          <a:p>
            <a:r>
              <a:rPr lang="en-CA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Descendants of </a:t>
            </a:r>
            <a:r>
              <a:rPr lang="en-CA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Qidar</a:t>
            </a:r>
            <a:r>
              <a:rPr lang="en-CA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the son of Ishmael, lived long in </a:t>
            </a:r>
            <a:r>
              <a:rPr lang="en-CA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Makkah</a:t>
            </a:r>
            <a:r>
              <a:rPr lang="en-CA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increasing in number, of them issued ‘</a:t>
            </a:r>
            <a:r>
              <a:rPr lang="en-CA" b="1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Adnan</a:t>
            </a:r>
            <a:r>
              <a:rPr lang="en-CA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CA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to whom ‘</a:t>
            </a:r>
            <a:r>
              <a:rPr lang="en-CA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Adnanian</a:t>
            </a:r>
            <a:r>
              <a:rPr lang="en-CA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Arabs traced back their ancestry.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mmad\Pictures\line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664" y="152400"/>
            <a:ext cx="6269736" cy="6705600"/>
          </a:xfrm>
          <a:prstGeom prst="rect">
            <a:avLst/>
          </a:prstGeom>
          <a:noFill/>
        </p:spPr>
      </p:pic>
      <p:pic>
        <p:nvPicPr>
          <p:cNvPr id="2051" name="Picture 3" descr="C:\Users\Hammad\Pictures\prophet%20muhammad%20family%20tree%202.png"/>
          <p:cNvPicPr>
            <a:picLocks noChangeAspect="1" noChangeArrowheads="1"/>
          </p:cNvPicPr>
          <p:nvPr/>
        </p:nvPicPr>
        <p:blipFill>
          <a:blip r:embed="rId3" cstate="print"/>
          <a:srcRect r="-8333" b="56790"/>
          <a:stretch>
            <a:fillRect/>
          </a:stretch>
        </p:blipFill>
        <p:spPr bwMode="auto">
          <a:xfrm>
            <a:off x="0" y="0"/>
            <a:ext cx="2521528" cy="1066799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1143000"/>
            <a:ext cx="2209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 err="1" smtClean="0"/>
              <a:t>Qidar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2209800" y="457200"/>
            <a:ext cx="4572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CA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Prophet Muhammad </a:t>
            </a:r>
            <a:r>
              <a:rPr lang="en-CA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said</a:t>
            </a:r>
            <a:r>
              <a:rPr lang="en-CA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en-CA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CA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Allâh</a:t>
            </a:r>
            <a:r>
              <a:rPr lang="en-CA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selected Ishmael from the sons </a:t>
            </a:r>
            <a:r>
              <a:rPr lang="en-CA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of Abraham</a:t>
            </a:r>
            <a:r>
              <a:rPr lang="en-CA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CA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Kinana</a:t>
            </a:r>
            <a:r>
              <a:rPr lang="en-CA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from the sons of Ishmael, </a:t>
            </a:r>
            <a:r>
              <a:rPr lang="en-CA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Quraish</a:t>
            </a:r>
            <a:r>
              <a:rPr lang="en-CA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from the sons of </a:t>
            </a:r>
            <a:r>
              <a:rPr lang="en-CA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Kinana</a:t>
            </a:r>
            <a:r>
              <a:rPr lang="en-CA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CA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Hashim</a:t>
            </a:r>
            <a:r>
              <a:rPr lang="en-CA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from the sons of </a:t>
            </a:r>
            <a:r>
              <a:rPr lang="en-CA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Quraish</a:t>
            </a:r>
            <a:r>
              <a:rPr lang="en-CA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and He selected me from the sons of </a:t>
            </a:r>
            <a:r>
              <a:rPr lang="en-CA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Hashim</a:t>
            </a:r>
            <a:r>
              <a:rPr lang="en-CA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.” </a:t>
            </a:r>
            <a:endParaRPr lang="en-CA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Messenger of </a:t>
            </a:r>
            <a:r>
              <a:rPr lang="en-CA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Allâh</a:t>
            </a:r>
            <a:r>
              <a:rPr lang="en-CA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CA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(s) </a:t>
            </a:r>
            <a:r>
              <a:rPr lang="en-CA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as </a:t>
            </a:r>
            <a:r>
              <a:rPr lang="en-CA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saying “</a:t>
            </a:r>
            <a:r>
              <a:rPr lang="en-CA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Allâh</a:t>
            </a:r>
            <a:r>
              <a:rPr lang="en-CA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CA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created mankind and chose me from the best whereof, He chose the tribes and selected me from the best whereof; and He chose families and selected me from the best whereof. I am the very best in person and family.” </a:t>
            </a:r>
            <a:endParaRPr lang="en-CA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772400" cy="2670175"/>
          </a:xfrm>
          <a:solidFill>
            <a:srgbClr val="92D050">
              <a:alpha val="43000"/>
            </a:srgbClr>
          </a:solidFill>
        </p:spPr>
        <p:txBody>
          <a:bodyPr>
            <a:noAutofit/>
          </a:bodyPr>
          <a:lstStyle/>
          <a:p>
            <a:r>
              <a:rPr lang="ur-PK" sz="8000" b="1" dirty="0" smtClean="0">
                <a:latin typeface="Jameel Noori Nastaleeq" pitchFamily="2" charset="-78"/>
                <a:cs typeface="Jameel Noori Nastaleeq" pitchFamily="2" charset="-78"/>
              </a:rPr>
              <a:t>عرب</a:t>
            </a:r>
            <a:br>
              <a:rPr lang="ur-PK" sz="8000" b="1" dirty="0" smtClean="0">
                <a:latin typeface="Jameel Noori Nastaleeq" pitchFamily="2" charset="-78"/>
                <a:cs typeface="Jameel Noori Nastaleeq" pitchFamily="2" charset="-78"/>
              </a:rPr>
            </a:br>
            <a:r>
              <a:rPr lang="ur-PK" sz="8000" b="1" dirty="0" smtClean="0"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ur-PK" sz="6600" b="1" dirty="0" smtClean="0">
                <a:latin typeface="Jameel Noori Nastaleeq" pitchFamily="2" charset="-78"/>
                <a:cs typeface="Jameel Noori Nastaleeq" pitchFamily="2" charset="-78"/>
              </a:rPr>
              <a:t>محل وقوع اور قومیں</a:t>
            </a:r>
            <a:endParaRPr lang="en-US" sz="6600" b="1" dirty="0">
              <a:latin typeface="Jameel Noori Nastaleeq" pitchFamily="2" charset="-78"/>
              <a:cs typeface="Jameel Noori Nastaleeq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  <a:solidFill>
            <a:srgbClr val="92D050">
              <a:alpha val="38000"/>
            </a:srgb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Cooper Black" pitchFamily="18" charset="0"/>
              </a:rPr>
              <a:t>Location and Nature of Arab tribes</a:t>
            </a:r>
            <a:endParaRPr lang="en-US" sz="4400" b="1" dirty="0">
              <a:solidFill>
                <a:schemeClr val="tx1"/>
              </a:solidFill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Aspects of Pre Islamic Arabs </a:t>
            </a:r>
            <a:endParaRPr lang="en-US" sz="6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Political Situation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Before Islam there were two kinds of rulers</a:t>
            </a:r>
            <a:r>
              <a:rPr lang="en-US" b="1" dirty="0" smtClean="0"/>
              <a:t>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b="1" dirty="0" smtClean="0"/>
              <a:t>Crowned Kings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b="1" dirty="0" smtClean="0"/>
              <a:t>Heads of Tribes and Clans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2050" name="Picture 2" descr="C:\Users\Hammad\Pictures\shutterstock_37385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3434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Political Situation</a:t>
            </a:r>
            <a:endParaRPr lang="en-US" b="1" dirty="0"/>
          </a:p>
        </p:txBody>
      </p:sp>
      <p:pic>
        <p:nvPicPr>
          <p:cNvPr id="2050" name="Picture 2" descr="C:\Users\Hammad\Pictures\shutterstock_37385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343400"/>
            <a:ext cx="3048000" cy="2286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819400"/>
            <a:ext cx="80772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Yemen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Syria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Ghassan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Heerah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/>
              <a:t>   </a:t>
            </a:r>
            <a:r>
              <a:rPr lang="en-US" sz="4800" b="1" u="sng" dirty="0" smtClean="0"/>
              <a:t>Crowned Kings</a:t>
            </a:r>
            <a:endParaRPr lang="en-US" sz="4800" b="1" u="sng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mmad\Pictures\shutterstock_37385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343400"/>
            <a:ext cx="3048000" cy="2286000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Heads of Tribes and Clans</a:t>
            </a:r>
            <a:endParaRPr lang="en-US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r>
              <a:rPr lang="en-US" b="1" dirty="0" smtClean="0"/>
              <a:t>The tribe heads were chosen by the whole tribes.</a:t>
            </a:r>
          </a:p>
          <a:p>
            <a:r>
              <a:rPr lang="en-US" b="1" dirty="0" smtClean="0"/>
              <a:t>The heads enjoyed dictatorial privileges similar to those of kings and were rendered full obedience in both war and peace.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slamicartdb.com/wp-content/uploads/2012/12/ancient-mecca-painting.jpg"/>
          <p:cNvPicPr>
            <a:picLocks noChangeAspect="1" noChangeArrowheads="1"/>
          </p:cNvPicPr>
          <p:nvPr/>
        </p:nvPicPr>
        <p:blipFill>
          <a:blip r:embed="rId2" cstate="print">
            <a:lum bright="13000" contrast="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Rulers of </a:t>
            </a:r>
            <a:r>
              <a:rPr lang="en-US" sz="6000" b="1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Hijaz</a:t>
            </a:r>
            <a:endParaRPr lang="en-US" sz="60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3048000"/>
          </a:xfrm>
        </p:spPr>
        <p:txBody>
          <a:bodyPr/>
          <a:lstStyle/>
          <a:p>
            <a:r>
              <a:rPr lang="en-US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They were greatly esteemed and respected by the Arabs and were considered as rulers and servants of the religious center as they were the guardians of </a:t>
            </a:r>
            <a:r>
              <a:rPr lang="en-US" b="1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Ka’aba</a:t>
            </a:r>
            <a:r>
              <a:rPr lang="en-US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House of Allah.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Social Situation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People were divided only in two groups, master or slaves, Rulers or sub-ordinates.</a:t>
            </a:r>
          </a:p>
          <a:p>
            <a:r>
              <a:rPr lang="en-U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slaves and sub-ordinates were in extremely bad situation suffering from ignorance, oppression, inequity, injustice and hardship.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198" name="AutoShape 6" descr="data:image/jpeg;base64,/9j/4AAQSkZJRgABAQAAAQABAAD/2wCEAAkGBhIPEBQQDxQUEA8PDw0PDxQUDxAUDw8PFBAVFBQQFBQXHCYeFxkjGRQUHy8gIycpLCwsFR4xNTAqNSYrLCkBCQoKDgwMFA8PFykcFBwpKSkpKSwpKSkpKSkpKSksKSkpKSkpKikpKSkpLCksKSkpLCkpKSwpKSwsKSwsLCwsKf/AABEIAMIBAwMBIgACEQEDEQH/xAAbAAACAwEBAQAAAAAAAAAAAAACAwABBAUGB//EAD8QAAIBAgIFCAcFBwUAAAAAAAABAgMRBBIFITFBkRNRYXGBodHwBgciQpKxwRQyUmJyFTOCg6Lh8RYXU2PC/8QAGQEBAQEBAQEAAAAAAAAAAAAAAAECAwQF/8QAIhEBAAMAAAcBAQEBAAAAAAAAAAECEQMSEyExQVFhFHEy/9oADAMBAAIRAxEAPwDUojIoKKGJGNdsDFDIkUA1EmrgkMiioIbFE1cVEZFFqIdiaYiGIBDIjQUUGkUg0NUSDiikhiRNEQcSKISQ0HENMCIxE1RIZECIyI0HGI+lEXEbEzMqfmI53AQSREwamWikg4oaxI4INoFBFc5WiEIaZQhCFEIQhcHyBDExUQ0yPQcg4sTFjEwHJhxkJTDiyKfGQyIiMhkZED4oNRExkMUhqmJBpAKQakTTBxHRYlMZGRNXDlIJMUphqY0w2IyIqMxkahNMOjEZGIlTGRZNXDooZEQmHGRNXGhBoTGQyMiaxMGoNClIJSLrlMHIsWpBpl1iYWXcohvmRZCiF1FkIUXR8fiw0xSGJl16DEGhaYcWZUyIyIpMNSIpqGJiVMJSIpyYakIUg1IgepBqZnUglIK0KYamZ4yDUiDTGQyMjNGQyMiK0xkMjIzRkMjIi40xkNjMyxkNjImq0qYcZGeMhkZEGiMhkZGeLGJk0mD1INMQpBqQ1zmD1INSEKQSkXXOatCkXcSpFqQ1jlNuXcWpBXNczOCIVcovMY+OxkGpCFINSOmvTh6kGpGdSDUiaYepBqRnUg1ImqepBqQhSCUiaHqQSYlSCUiap6YSYhSJOuorNJqMVtbaSXaxpjUpBxkZaVdSV4tST2NO6GxmTVxpjIZGRmjIZGRNVpjIZGRljMYpmRqjIOMjKpjFVXgTVaoyGxkZIzGRmRWuMxkZmSNQZGoQa1IJSMsagxVBpjSpBKRmUw1MaxNWhSCUzOphKY1iatCkEpmdTLUxrM1ac5BGcg1nlfEsRpaNPdKXUtXETD0jg9WSfBWORTxnlah2fN7z4l6kx5e7pQ7T0zBK7v2a3wEL0hvKyjlit8pK77Fs4nHlhW+kD7K1tXcTqTnlenG+Hpoaap72uImrpeq/3aptfrbffY8/yPgXGDXFrtSuTmt9a5K/HTrYuo/vRqX6J3XAlLSLjtVRdcJfQwSm0trWq/npMzxr3N8WZ5ZsuxV6JaWXPP4angKr6WurJVZdUZL5nDWl3Hp7WZ6umKkntt1aixwpSeJDtrSGJT9i8F+ad+4RXw9Ws71ajm+masupa7GfAaVeyftdZ2IKE9mr+JoTaadsIrFu5mj89KNo2f8AN1/JG39sVobVJLp199jm1MJ0z+P+xmq4R9Mv1Sk/qconZ3W5j8daGnWn++km90lTaXZY0r0jdrcom+fk0mvmjydaEo7IoyPFtbjtFZnxLnOR5h9DoekV9rjfqav3hz05V92MGudXf1PnH7QkglpSe5tDp3+pzU+PcYrTmIe/J+lJX7dpya2kqid7yvvd/afW9pxaOlq26Tfeb1j5W9tJvqt8jM1tHnu1Waz4bqfpzXpatUv1Xf1Gr1l1vwU/6vE4GJlSlralHqkrcGjJKlS3Ta64L6M6ViMc7a9gvWnNbaMfjkHT9aUm9dOKXMov55voeJdCH/J/R4sKnSpLa5y6ssfE3lWe73lL1oPZyeZ9kfkzv4H0xdSOZ0mr/n8UfN8FpCjSd40ldb23J9+o7mG9IKctqt2J/I899j/mHWsRPl6LFenVaMvYwzUVtc6m3qy6vmB/uBUbWWkkvezKbT6pXVuDOeq8Jq8Wn54mHFYOM9uvtMxxN8w1PDeop+sWmnapCMVvarRl3ZUDjPWphoO1ONSp02UY9+s+e43QrgnKOtLX0nIcjvWsW9uNu3p9fwnrHp1Ncacpc6hLNNfw2T4ExXrJpR+7SqX/ADuNNfV9x8kw8p3vTTv+VP6HfwulsTZKq4Zf+xrNbqXtEtXCIiXqJ+tOd9UaaX6aj77q/Ao4b0nR3yV99oO3zKMb+S1yQ8bTo1Pwy+Fm2hh58z7dR3FiC88WSeNM+nWOFEe3MUJIGWMlE6E6CeyVuwyVdFt+8u8zFony3MTHhklplralwFT0zLclwGz0DLc4vtFPQc/y8TtHTcJ52SrjpS2szzqt7Toy0JPnjxA/ZdtrudYtVzmtmCN2NhS5zQ6CRV0i83xOX6OlRN9GTRgjiUg1pBLcc7RMulZiHcoYxrU9hozZtm3m/uec/a9tiKenJ7rLsOXRmXTqw7WIdtqZxatGUnqW3n1LvE1NK1JbZPiK5dvf3nWlJq5XvFmuno2/3pxXVrZ0cLgKC+9efXKy4LxONGsNhXLaLT7SJrHp6zDQo7FFR6i6+i1LXDX8zztLFNbzoYbSTW881qWidiXoi0F4vQ89xyK2jakdsWeqp6TT2jeXjLfxLXiWr5hLUizxDptbUVlZ7WdCMvwsTLRUX7kTrHHj459F5GLaH08RJbz0T0DF+7biA/RxeWy9aqdKznYXSbT7Lp9l7M6tDTSf3tYtejiW8XPQDWxnOZpZuItDc8XCWybiYq2FcndTi+bVFf8Akzz0PUWz5mepgaq3MtYj1KTM+4Pq4eaX3r9GbUc+pdAVZ1IuzuuJnnN7zvWHK0m5+khmzso3jGvSKRedm9Qh+FB5Y/hXBHzuaH0Mc7lGTlWdJKPMuCC1cy4InMZLmcq+cp1WdVSRaY5zHGnMzVGejuDJ+bFjifiTV5GvMySke4zdC4IrLF+7H4I+B1jj56cp4W+3hbkue5+z03tpwf8ALh4AvAUXtpU/givka/oj4z0J+vD3Ie2eicO9tKPZmXyYEvR7DS9xrqnP6sv9Ffkp0LPGoJHq5eitDc5r+NfVAf6Tp7pz4w8DX9FE6NnmUMij0sPRWmtspv4fA10tBUY7pPtXgSePUjg2eVpwe4006b46z1MNG0VsT7hkMDS6uxHOePHx0jhY81CEhsVLzc9KsFT51wDWCjua4nOeL+N8jzsc/T3jYymd77Ci/sJnqQ1yuLGrMdDFS3nUeC6AHgSc8GMKxUhscV0D3gegH7H1k2FwtVk9wfssjwbK+ztDUBUwsJbVfz0mKtoOnLYrdRvdNkys1FpjxKTES4kvRxX2/wBP9yHauyjfVt9Z6dfjmplqQhTCUznjqfmLziVIJSGKbctMUpBxmTAaky0wM5MwBhWFqQaZBdisxbqAOZQSmXnF5iJhD4z6QlPpM9y0MGlTDVUyrr7y8zRMVqzFMz8oy+UfOMQ9TDU10mdPqC1EGmM+ZjOVa3pmG5amxg3LGc64PxGxxkentOepsK4wdLl4+WWqi82OZmLUico6WdeUXnj5Rz+VfOw1iHzjBs9jnXAF0oPejPHENvb56y/tAxDvssOdfEQXy65iF7jyaYSkKQVztiaZnCUhaZYUxSCzCkwkwHJl3FKQWYyDuXcBSLuFGmWmBciZAZEkDcgDCCyZuvgAzKy8jFqpzN9qLVTzZAHr8pkuBnZeYAiwCwCQSBRYDFMZGqITCTIG8oXmFJhJgNzF5hVyZghyZdzPnCUwHZixHKECOAmXcWmWpHZNMCuLTDimRRBJEy22k5XmIq4l35xd29oTfYAzMRAZi0xgZwILhLM7Rav2j3GyMz2IDZ+bFQnz6uAPLvYiAE3zXJfpKy81iMAkywEyXCmXJmAsXYC85ecGxYBqRMwCZdwDzBKQvMWmA1TCUxNyZiI0ZyNic4cZAXYu5aITRMxCkQI4CkMjSbJyiiBLEX2Hbz4T/WhKMQZVuYQte0ZEYatK+0YmLuTOQMLzCcw+nQ3sT2XyuKbNEI2EynZCHVbZnvK9oOnJRd1qBTct5Nu3WVe24oO1i0wVJMgB5yXv0eesG5LkBEuUS4F3LUgbkuAeYtMC5LjAy5BeYtSAMiYOYvMQGmWpAJ3LzAHmCjJMVmKciYNGeweZMyqRanbUMDnUIL5bqIMRwrc+oNdAEam75hLo1fI9DAky7g36n3MmfrXeQMCjC5KUL/4aNNkjEzjcRoaVO2sKpXsJqYgz57kiN7yu54NcnJhxVgVLV/gimjTJuaxSmAplIimqRaYu/nURyAcS4nOXmJimZiXF5iXGIZcmYXclyhtyXFJhKRAaIBcjYDLlC3LzcK5QSZeYBu5E+3q/yRDFMjmKS86vAsYGX82I5+dQtNkUr9HDxGGmZ/N0QS5+cxC4a5kdhdJ6yEOrmZcODIQy030lqF1yEOPt29MrGU0Qh09OaSAzMhBB7MktRUCyEBS2FR2EIFUmEiiAHvIQgQKCgiEKqntKpkIRBSKkQgEuFIhAKRUHd6yECGW+oMNhCADT17Qp6tmohChVyEIV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http://islamicartdb.com/wp-content/uploads/2012/12/ancient-mecca-painting.jpg"/>
          <p:cNvPicPr>
            <a:picLocks noChangeAspect="1" noChangeArrowheads="1"/>
          </p:cNvPicPr>
          <p:nvPr/>
        </p:nvPicPr>
        <p:blipFill>
          <a:blip r:embed="rId3" cstate="print">
            <a:lum bright="14000" contrast="10000"/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People were divided only in two groups, master or slaves, Rulers or sub-ordinates.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The slaves and sub-ordinates were in extremely bad situation suffering from ignorance, oppression, inequity, injustice and hardship.</a:t>
            </a:r>
          </a:p>
          <a:p>
            <a:pPr marL="1314450" marR="0" lvl="2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685800"/>
            <a:ext cx="6557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Social differences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slamicartdb.com/wp-content/uploads/2012/12/ancient-mecca-painting.jpg"/>
          <p:cNvPicPr>
            <a:picLocks noChangeAspect="1" noChangeArrowheads="1"/>
          </p:cNvPicPr>
          <p:nvPr/>
        </p:nvPicPr>
        <p:blipFill>
          <a:blip r:embed="rId2" cstate="print">
            <a:lum bright="21000" contrast="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Religions of the Arabs</a:t>
            </a:r>
            <a:endParaRPr lang="en-US" sz="54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590800"/>
            <a:ext cx="4267200" cy="3200400"/>
          </a:xfrm>
        </p:spPr>
        <p:txBody>
          <a:bodyPr>
            <a:normAutofit lnSpcReduction="10000"/>
          </a:bodyPr>
          <a:lstStyle/>
          <a:p>
            <a:r>
              <a:rPr lang="en-US" sz="4800" b="1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Idolatory</a:t>
            </a:r>
            <a:endParaRPr lang="en-US" sz="4800" b="1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48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Christianity</a:t>
            </a:r>
          </a:p>
          <a:p>
            <a:r>
              <a:rPr lang="en-US" sz="48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Judaism</a:t>
            </a:r>
          </a:p>
          <a:p>
            <a:r>
              <a:rPr lang="en-US" sz="4800" b="1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Hanifites</a:t>
            </a:r>
            <a:endParaRPr lang="en-US" sz="4800" b="1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rmalink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t="-18421"/>
          <a:stretch>
            <a:fillRect/>
          </a:stretch>
        </p:blipFill>
        <p:spPr bwMode="auto">
          <a:xfrm>
            <a:off x="304800" y="3124200"/>
            <a:ext cx="8534399" cy="342899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000" b="1" dirty="0" smtClean="0"/>
              <a:t>Idolatry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3505199"/>
          </a:xfrm>
        </p:spPr>
        <p:txBody>
          <a:bodyPr/>
          <a:lstStyle/>
          <a:p>
            <a:pPr algn="ctr"/>
            <a:r>
              <a:rPr lang="en-US" b="1" dirty="0" err="1" smtClean="0"/>
              <a:t>Amr</a:t>
            </a:r>
            <a:r>
              <a:rPr lang="en-US" b="1" dirty="0" smtClean="0"/>
              <a:t> Bin </a:t>
            </a:r>
            <a:r>
              <a:rPr lang="en-US" b="1" dirty="0" err="1" smtClean="0"/>
              <a:t>Luhai</a:t>
            </a:r>
            <a:r>
              <a:rPr lang="en-US" b="1" dirty="0" smtClean="0"/>
              <a:t> was the first man to bring an Idol “</a:t>
            </a:r>
            <a:r>
              <a:rPr lang="en-US" b="1" dirty="0" err="1" smtClean="0"/>
              <a:t>Hubal</a:t>
            </a:r>
            <a:r>
              <a:rPr lang="en-US" b="1" dirty="0" smtClean="0"/>
              <a:t>” from Syria, placing it in the middle of </a:t>
            </a:r>
            <a:r>
              <a:rPr lang="en-US" b="1" dirty="0" err="1" smtClean="0"/>
              <a:t>Ka’aba</a:t>
            </a:r>
            <a:r>
              <a:rPr lang="en-US" b="1" dirty="0" smtClean="0"/>
              <a:t> and summoned people to worship it.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Life of Arabs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b="1" dirty="0" smtClean="0"/>
              <a:t>The Arabian Society presented a social mixture, with different and diverse social level.</a:t>
            </a:r>
          </a:p>
          <a:p>
            <a:r>
              <a:rPr lang="en-US" b="1" dirty="0" smtClean="0"/>
              <a:t>Status of Women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Noble and well respected.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Ill treated, disgraced and buried alive after birth. </a:t>
            </a: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t1.gstatic.com/images?q=tbn:ANd9GcR1rtJ2zsI82E54O6IuIUX0LuR8GE1AY_z0WG7C-COvqSxl5CeO0w"/>
          <p:cNvPicPr>
            <a:picLocks noChangeAspect="1" noChangeArrowheads="1"/>
          </p:cNvPicPr>
          <p:nvPr/>
        </p:nvPicPr>
        <p:blipFill>
          <a:blip r:embed="rId2" cstate="print">
            <a:lum bright="3000" contrast="8000"/>
          </a:blip>
          <a:srcRect/>
          <a:stretch>
            <a:fillRect/>
          </a:stretch>
        </p:blipFill>
        <p:spPr bwMode="auto">
          <a:xfrm>
            <a:off x="4191000" y="4842363"/>
            <a:ext cx="4642932" cy="20156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Four Kinds of Marriage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419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Present day Marriage.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Husband sends his wife to cohabit with another man.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Group of less than ten men would have intercourse with a woman.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 lot of men having intercourse with a woman.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Attachment to Clan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Bedouin’s were deeply and emotionally attached to their clan.</a:t>
            </a:r>
          </a:p>
          <a:p>
            <a:r>
              <a:rPr lang="en-US" b="1" dirty="0" smtClean="0"/>
              <a:t>Their motto was “Support your brother whether he is an oppressor or oppressed”.</a:t>
            </a:r>
          </a:p>
          <a:p>
            <a:r>
              <a:rPr lang="en-US" b="1" dirty="0" smtClean="0"/>
              <a:t>Inter-tribal relationships were fragile.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Economic condition of Arabs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economic condition was equally grave as the social condition.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Professions: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Trade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Industries of knitting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Tannage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Farming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Live stock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Yarn spinning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Hammad\Pictures\1214_tcap_Mel_Fisher_treasure-group_1431464692491_18133441_ver1.0_900_6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276600"/>
            <a:ext cx="3980309" cy="287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A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algn="ctr"/>
            <a:r>
              <a:rPr lang="en-CA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The </a:t>
            </a:r>
            <a:r>
              <a:rPr lang="en-CA" sz="48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ancestry of Prophet Muhammad (s)</a:t>
            </a:r>
            <a:r>
              <a:rPr lang="en-CA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goes back to almost 4000 years ago to </a:t>
            </a:r>
            <a:r>
              <a:rPr lang="en-CA" b="1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Prophet  </a:t>
            </a:r>
            <a:r>
              <a:rPr lang="en-CA" b="1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Abraham (</a:t>
            </a:r>
            <a:r>
              <a:rPr lang="en-CA" b="1" dirty="0" err="1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Pbuh</a:t>
            </a:r>
            <a:r>
              <a:rPr lang="en-CA" b="1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) </a:t>
            </a:r>
            <a:r>
              <a:rPr lang="en-CA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from a town called “Ar” near </a:t>
            </a:r>
            <a:r>
              <a:rPr lang="en-CA" b="1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Kufa</a:t>
            </a:r>
            <a:r>
              <a:rPr lang="en-CA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on the west bank of the Euphrates in </a:t>
            </a:r>
            <a:r>
              <a:rPr lang="en-CA" sz="5400" b="1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Iraq. </a:t>
            </a:r>
            <a:endParaRPr lang="en-US" sz="5400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Cooper Black" pitchFamily="18" charset="0"/>
              </a:rPr>
              <a:t>Journeys of Abraham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It is known that </a:t>
            </a:r>
            <a:r>
              <a:rPr lang="en-CA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Abraham </a:t>
            </a:r>
            <a:r>
              <a:rPr lang="en-CA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(Peace be upon him) </a:t>
            </a:r>
            <a:r>
              <a:rPr lang="en-CA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left “</a:t>
            </a:r>
            <a:r>
              <a:rPr lang="en-CA" b="1" dirty="0" err="1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ur</a:t>
            </a:r>
            <a:r>
              <a:rPr lang="en-CA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” </a:t>
            </a:r>
            <a:r>
              <a:rPr lang="en-CA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for Harran and </a:t>
            </a:r>
            <a:r>
              <a:rPr lang="en-CA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traveled to </a:t>
            </a:r>
            <a:r>
              <a:rPr lang="en-CA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Palestine</a:t>
            </a:r>
            <a:r>
              <a:rPr lang="en-CA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, to spread the message of Allah and chose Jerusalem as a central place for religion.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CA" sz="7200" b="1" dirty="0" smtClean="0"/>
              <a:t>Abraham, Sarah and Hagar (</a:t>
            </a:r>
            <a:r>
              <a:rPr lang="en-CA" sz="7200" b="1" dirty="0" err="1" smtClean="0"/>
              <a:t>a.s</a:t>
            </a:r>
            <a:r>
              <a:rPr lang="en-CA" sz="7200" b="1" dirty="0" smtClean="0"/>
              <a:t>)</a:t>
            </a:r>
            <a:endParaRPr lang="en-US" sz="7200" b="1" dirty="0"/>
          </a:p>
        </p:txBody>
      </p:sp>
      <p:pic>
        <p:nvPicPr>
          <p:cNvPr id="2050" name="Picture 2" descr="C:\Users\Hammad\Pictures\Picture1jj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733800"/>
            <a:ext cx="7086600" cy="235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CA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Abraham reaches </a:t>
            </a:r>
            <a:r>
              <a:rPr lang="en-CA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Makkah</a:t>
            </a:r>
            <a:endParaRPr lang="en-US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b="1" dirty="0"/>
              <a:t> </a:t>
            </a:r>
            <a:r>
              <a:rPr lang="en-CA" b="1" dirty="0" smtClean="0"/>
              <a:t>    </a:t>
            </a:r>
            <a:r>
              <a:rPr lang="en-CA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Hagar gave birth to Ishmael. </a:t>
            </a:r>
            <a:r>
              <a:rPr lang="en-CA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And while Ishmael was still a small baby Allah commanded  Abraham to send Hagar and her baby away to a plant less valley on a small hill in </a:t>
            </a:r>
            <a:r>
              <a:rPr lang="en-CA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Hijaz</a:t>
            </a:r>
            <a:r>
              <a:rPr lang="en-CA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by the Sacred House. 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</TotalTime>
  <Words>697</Words>
  <Application>Microsoft Office PowerPoint</Application>
  <PresentationFormat>On-screen Show (4:3)</PresentationFormat>
  <Paragraphs>75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1_Office Theme</vt:lpstr>
      <vt:lpstr>Flow</vt:lpstr>
      <vt:lpstr>  سيرۃالنبي </vt:lpstr>
      <vt:lpstr>عرب  محل وقوع اور قومیں</vt:lpstr>
      <vt:lpstr>Slide 3</vt:lpstr>
      <vt:lpstr>Slide 4</vt:lpstr>
      <vt:lpstr>Slide 5</vt:lpstr>
      <vt:lpstr>Slide 6</vt:lpstr>
      <vt:lpstr>Journeys of Abraham</vt:lpstr>
      <vt:lpstr>Abraham, Sarah and Hagar (a.s)</vt:lpstr>
      <vt:lpstr>Abraham reaches Makkah</vt:lpstr>
      <vt:lpstr>Hagar, Ismael &amp; Zam Zam</vt:lpstr>
      <vt:lpstr>Population of Makkah grows</vt:lpstr>
      <vt:lpstr>Sacrifice of Ismael</vt:lpstr>
      <vt:lpstr>Marriage of Ismael in Jurhum tribe </vt:lpstr>
      <vt:lpstr>Building of Ka’abah</vt:lpstr>
      <vt:lpstr>Slide 15</vt:lpstr>
      <vt:lpstr>Genealogy of Prophet Muhammad</vt:lpstr>
      <vt:lpstr>Slide 17</vt:lpstr>
      <vt:lpstr>Slide 18</vt:lpstr>
      <vt:lpstr>Slide 19</vt:lpstr>
      <vt:lpstr>Aspects of Pre Islamic Arabs </vt:lpstr>
      <vt:lpstr>The Political Situation</vt:lpstr>
      <vt:lpstr>The Political Situation</vt:lpstr>
      <vt:lpstr>Heads of Tribes and Clans</vt:lpstr>
      <vt:lpstr>Rulers of Hijaz</vt:lpstr>
      <vt:lpstr>Social Situation</vt:lpstr>
      <vt:lpstr>Religions of the Arabs</vt:lpstr>
      <vt:lpstr>Idolatry </vt:lpstr>
      <vt:lpstr>Social Life of Arabs</vt:lpstr>
      <vt:lpstr>Four Kinds of Marriage</vt:lpstr>
      <vt:lpstr>Attachment to Clan</vt:lpstr>
      <vt:lpstr>Economic condition of Arabs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Hammad</dc:creator>
  <cp:lastModifiedBy>Hammad</cp:lastModifiedBy>
  <cp:revision>144</cp:revision>
  <dcterms:created xsi:type="dcterms:W3CDTF">2013-01-16T12:38:17Z</dcterms:created>
  <dcterms:modified xsi:type="dcterms:W3CDTF">2015-11-12T15:02:18Z</dcterms:modified>
</cp:coreProperties>
</file>